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8" r:id="rId6"/>
    <p:sldId id="257" r:id="rId7"/>
    <p:sldId id="268" r:id="rId8"/>
    <p:sldId id="267" r:id="rId9"/>
    <p:sldId id="458" r:id="rId10"/>
    <p:sldId id="459" r:id="rId11"/>
    <p:sldId id="261" r:id="rId12"/>
    <p:sldId id="262" r:id="rId13"/>
    <p:sldId id="265" r:id="rId14"/>
    <p:sldId id="266" r:id="rId15"/>
  </p:sldIdLst>
  <p:sldSz cx="18288000" cy="10287000"/>
  <p:notesSz cx="7010400" cy="9296400"/>
  <p:embeddedFontLst>
    <p:embeddedFont>
      <p:font typeface="Futura 1" panose="020B0604020202020204"/>
      <p:regular r:id="rId17"/>
    </p:embeddedFont>
    <p:embeddedFont>
      <p:font typeface="Futura 2" panose="020B0604020202020204"/>
      <p:regular r:id="rId18"/>
    </p:embeddedFont>
    <p:embeddedFont>
      <p:font typeface="Futura 3" panose="020B0604020202020204"/>
      <p:regular r:id="rId19"/>
    </p:embeddedFont>
    <p:embeddedFont>
      <p:font typeface="Georgia Pro Cond" panose="02040506050405020303" pitchFamily="18"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Bold" panose="00000800000000000000"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38AC81-E47C-E619-A7D4-34A209BD63D8}" name="Amison, Jean" initials="JA" userId="S::Jean.Amison@talgov.com::0c6888f6-c6a8-4523-b9f3-87d5f4d785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8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C8AC8-39E9-4C8E-A350-72232DB82E56}" v="40" dt="2026-01-20T17:31:05.642"/>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096" autoAdjust="0"/>
  </p:normalViewPr>
  <p:slideViewPr>
    <p:cSldViewPr>
      <p:cViewPr varScale="1">
        <p:scale>
          <a:sx n="64" d="100"/>
          <a:sy n="64" d="100"/>
        </p:scale>
        <p:origin x="10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son, Jean" userId="0c6888f6-c6a8-4523-b9f3-87d5f4d7852a" providerId="ADAL" clId="{556C8AC8-39E9-4C8E-A350-72232DB82E56}"/>
    <pc:docChg chg="custSel modSld">
      <pc:chgData name="Amison, Jean" userId="0c6888f6-c6a8-4523-b9f3-87d5f4d7852a" providerId="ADAL" clId="{556C8AC8-39E9-4C8E-A350-72232DB82E56}" dt="2026-01-28T16:30:01.369" v="298" actId="1076"/>
      <pc:docMkLst>
        <pc:docMk/>
      </pc:docMkLst>
      <pc:sldChg chg="delSp modSp mod">
        <pc:chgData name="Amison, Jean" userId="0c6888f6-c6a8-4523-b9f3-87d5f4d7852a" providerId="ADAL" clId="{556C8AC8-39E9-4C8E-A350-72232DB82E56}" dt="2026-01-28T16:29:40.513" v="295" actId="20577"/>
        <pc:sldMkLst>
          <pc:docMk/>
          <pc:sldMk cId="2230422674" sldId="267"/>
        </pc:sldMkLst>
        <pc:spChg chg="mod">
          <ac:chgData name="Amison, Jean" userId="0c6888f6-c6a8-4523-b9f3-87d5f4d7852a" providerId="ADAL" clId="{556C8AC8-39E9-4C8E-A350-72232DB82E56}" dt="2026-01-28T16:28:53.441" v="228" actId="1076"/>
          <ac:spMkLst>
            <pc:docMk/>
            <pc:sldMk cId="2230422674" sldId="267"/>
            <ac:spMk id="8" creationId="{F8D73580-0BD8-2133-E53C-81353DE350C9}"/>
          </ac:spMkLst>
        </pc:spChg>
        <pc:spChg chg="mod">
          <ac:chgData name="Amison, Jean" userId="0c6888f6-c6a8-4523-b9f3-87d5f4d7852a" providerId="ADAL" clId="{556C8AC8-39E9-4C8E-A350-72232DB82E56}" dt="2026-01-28T16:29:40.513" v="295" actId="20577"/>
          <ac:spMkLst>
            <pc:docMk/>
            <pc:sldMk cId="2230422674" sldId="267"/>
            <ac:spMk id="9" creationId="{AB2A430B-96F9-F8AA-5BB6-E29AA1174E76}"/>
          </ac:spMkLst>
        </pc:spChg>
        <pc:spChg chg="del mod">
          <ac:chgData name="Amison, Jean" userId="0c6888f6-c6a8-4523-b9f3-87d5f4d7852a" providerId="ADAL" clId="{556C8AC8-39E9-4C8E-A350-72232DB82E56}" dt="2026-01-28T16:28:36.546" v="224" actId="478"/>
          <ac:spMkLst>
            <pc:docMk/>
            <pc:sldMk cId="2230422674" sldId="267"/>
            <ac:spMk id="13" creationId="{3E164FE7-44C2-328D-11D1-D8A1ECCEBBCE}"/>
          </ac:spMkLst>
        </pc:spChg>
        <pc:spChg chg="mod">
          <ac:chgData name="Amison, Jean" userId="0c6888f6-c6a8-4523-b9f3-87d5f4d7852a" providerId="ADAL" clId="{556C8AC8-39E9-4C8E-A350-72232DB82E56}" dt="2026-01-28T16:28:44.240" v="226" actId="1076"/>
          <ac:spMkLst>
            <pc:docMk/>
            <pc:sldMk cId="2230422674" sldId="267"/>
            <ac:spMk id="15" creationId="{78F5460A-C42B-1E46-C645-E3388EACEC60}"/>
          </ac:spMkLst>
        </pc:spChg>
        <pc:grpChg chg="mod">
          <ac:chgData name="Amison, Jean" userId="0c6888f6-c6a8-4523-b9f3-87d5f4d7852a" providerId="ADAL" clId="{556C8AC8-39E9-4C8E-A350-72232DB82E56}" dt="2026-01-28T16:28:48.899" v="227" actId="14100"/>
          <ac:grpSpMkLst>
            <pc:docMk/>
            <pc:sldMk cId="2230422674" sldId="267"/>
            <ac:grpSpMk id="5" creationId="{D8B5000B-7E19-1B2F-4777-12CA5AFB8C73}"/>
          </ac:grpSpMkLst>
        </pc:grpChg>
        <pc:grpChg chg="mod">
          <ac:chgData name="Amison, Jean" userId="0c6888f6-c6a8-4523-b9f3-87d5f4d7852a" providerId="ADAL" clId="{556C8AC8-39E9-4C8E-A350-72232DB82E56}" dt="2026-01-28T16:28:41.112" v="225" actId="1076"/>
          <ac:grpSpMkLst>
            <pc:docMk/>
            <pc:sldMk cId="2230422674" sldId="267"/>
            <ac:grpSpMk id="10" creationId="{63291814-E0B1-5ADD-CFB4-A71EEEBEECB8}"/>
          </ac:grpSpMkLst>
        </pc:grpChg>
      </pc:sldChg>
      <pc:sldChg chg="modSp mod">
        <pc:chgData name="Amison, Jean" userId="0c6888f6-c6a8-4523-b9f3-87d5f4d7852a" providerId="ADAL" clId="{556C8AC8-39E9-4C8E-A350-72232DB82E56}" dt="2026-01-28T16:25:53.694" v="100" actId="20577"/>
        <pc:sldMkLst>
          <pc:docMk/>
          <pc:sldMk cId="2945270522" sldId="268"/>
        </pc:sldMkLst>
        <pc:spChg chg="mod">
          <ac:chgData name="Amison, Jean" userId="0c6888f6-c6a8-4523-b9f3-87d5f4d7852a" providerId="ADAL" clId="{556C8AC8-39E9-4C8E-A350-72232DB82E56}" dt="2026-01-21T21:40:43.713" v="92" actId="6549"/>
          <ac:spMkLst>
            <pc:docMk/>
            <pc:sldMk cId="2945270522" sldId="268"/>
            <ac:spMk id="9" creationId="{B10F40FB-14C1-D689-D280-FB0613BA52D9}"/>
          </ac:spMkLst>
        </pc:spChg>
        <pc:spChg chg="mod">
          <ac:chgData name="Amison, Jean" userId="0c6888f6-c6a8-4523-b9f3-87d5f4d7852a" providerId="ADAL" clId="{556C8AC8-39E9-4C8E-A350-72232DB82E56}" dt="2026-01-21T21:40:54.688" v="94" actId="1076"/>
          <ac:spMkLst>
            <pc:docMk/>
            <pc:sldMk cId="2945270522" sldId="268"/>
            <ac:spMk id="13" creationId="{1A8D8327-F68F-42CE-4849-58D1FC1DB84F}"/>
          </ac:spMkLst>
        </pc:spChg>
        <pc:spChg chg="mod">
          <ac:chgData name="Amison, Jean" userId="0c6888f6-c6a8-4523-b9f3-87d5f4d7852a" providerId="ADAL" clId="{556C8AC8-39E9-4C8E-A350-72232DB82E56}" dt="2026-01-28T16:25:53.694" v="100" actId="20577"/>
          <ac:spMkLst>
            <pc:docMk/>
            <pc:sldMk cId="2945270522" sldId="268"/>
            <ac:spMk id="14" creationId="{2C6CCC90-E7CE-8788-D5E8-F68729C5EE92}"/>
          </ac:spMkLst>
        </pc:spChg>
        <pc:grpChg chg="mod">
          <ac:chgData name="Amison, Jean" userId="0c6888f6-c6a8-4523-b9f3-87d5f4d7852a" providerId="ADAL" clId="{556C8AC8-39E9-4C8E-A350-72232DB82E56}" dt="2026-01-21T21:41:01.916" v="96" actId="14100"/>
          <ac:grpSpMkLst>
            <pc:docMk/>
            <pc:sldMk cId="2945270522" sldId="268"/>
            <ac:grpSpMk id="10" creationId="{E1FF943E-0F1E-4D27-632E-DA568E33116D}"/>
          </ac:grpSpMkLst>
        </pc:grpChg>
      </pc:sldChg>
      <pc:sldChg chg="modSp mod">
        <pc:chgData name="Amison, Jean" userId="0c6888f6-c6a8-4523-b9f3-87d5f4d7852a" providerId="ADAL" clId="{556C8AC8-39E9-4C8E-A350-72232DB82E56}" dt="2026-01-28T16:30:01.369" v="298" actId="1076"/>
        <pc:sldMkLst>
          <pc:docMk/>
          <pc:sldMk cId="737928180" sldId="458"/>
        </pc:sldMkLst>
        <pc:picChg chg="mod">
          <ac:chgData name="Amison, Jean" userId="0c6888f6-c6a8-4523-b9f3-87d5f4d7852a" providerId="ADAL" clId="{556C8AC8-39E9-4C8E-A350-72232DB82E56}" dt="2026-01-28T16:29:56.650" v="297" actId="1076"/>
          <ac:picMkLst>
            <pc:docMk/>
            <pc:sldMk cId="737928180" sldId="458"/>
            <ac:picMk id="10" creationId="{859D5FF9-A112-AF79-15B4-F667B535CE7B}"/>
          </ac:picMkLst>
        </pc:picChg>
        <pc:picChg chg="mod">
          <ac:chgData name="Amison, Jean" userId="0c6888f6-c6a8-4523-b9f3-87d5f4d7852a" providerId="ADAL" clId="{556C8AC8-39E9-4C8E-A350-72232DB82E56}" dt="2026-01-28T16:30:01.369" v="298" actId="1076"/>
          <ac:picMkLst>
            <pc:docMk/>
            <pc:sldMk cId="737928180" sldId="458"/>
            <ac:picMk id="16" creationId="{D57D0165-1E19-4860-640B-AF2FA1F406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653F1181-D894-4566-A4DB-0C02C5789854}" type="datetimeFigureOut">
              <a:rPr lang="en-US" smtClean="0"/>
              <a:t>1/28/2026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2BA380A-3E6F-41D3-945E-0101B0AE806A}" type="slidenum">
              <a:rPr lang="en-US" smtClean="0"/>
              <a:t>‹#›</a:t>
            </a:fld>
            <a:endParaRPr lang="en-US"/>
          </a:p>
        </p:txBody>
      </p:sp>
    </p:spTree>
    <p:extLst>
      <p:ext uri="{BB962C8B-B14F-4D97-AF65-F5344CB8AC3E}">
        <p14:creationId xmlns:p14="http://schemas.microsoft.com/office/powerpoint/2010/main" val="403802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A380A-3E6F-41D3-945E-0101B0AE806A}" type="slidenum">
              <a:rPr lang="en-US" smtClean="0"/>
              <a:t>1</a:t>
            </a:fld>
            <a:endParaRPr lang="en-US"/>
          </a:p>
        </p:txBody>
      </p:sp>
    </p:spTree>
    <p:extLst>
      <p:ext uri="{BB962C8B-B14F-4D97-AF65-F5344CB8AC3E}">
        <p14:creationId xmlns:p14="http://schemas.microsoft.com/office/powerpoint/2010/main" val="336733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A380A-3E6F-41D3-945E-0101B0AE806A}" type="slidenum">
              <a:rPr lang="en-US" smtClean="0"/>
              <a:t>11</a:t>
            </a:fld>
            <a:endParaRPr lang="en-US"/>
          </a:p>
        </p:txBody>
      </p:sp>
    </p:spTree>
    <p:extLst>
      <p:ext uri="{BB962C8B-B14F-4D97-AF65-F5344CB8AC3E}">
        <p14:creationId xmlns:p14="http://schemas.microsoft.com/office/powerpoint/2010/main" val="241577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2</a:t>
            </a:fld>
            <a:endParaRPr lang="en-US"/>
          </a:p>
        </p:txBody>
      </p:sp>
    </p:spTree>
    <p:extLst>
      <p:ext uri="{BB962C8B-B14F-4D97-AF65-F5344CB8AC3E}">
        <p14:creationId xmlns:p14="http://schemas.microsoft.com/office/powerpoint/2010/main" val="269400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3</a:t>
            </a:fld>
            <a:endParaRPr lang="en-US"/>
          </a:p>
        </p:txBody>
      </p:sp>
    </p:spTree>
    <p:extLst>
      <p:ext uri="{BB962C8B-B14F-4D97-AF65-F5344CB8AC3E}">
        <p14:creationId xmlns:p14="http://schemas.microsoft.com/office/powerpoint/2010/main" val="262737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4</a:t>
            </a:fld>
            <a:endParaRPr lang="en-US"/>
          </a:p>
        </p:txBody>
      </p:sp>
    </p:spTree>
    <p:extLst>
      <p:ext uri="{BB962C8B-B14F-4D97-AF65-F5344CB8AC3E}">
        <p14:creationId xmlns:p14="http://schemas.microsoft.com/office/powerpoint/2010/main" val="27551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5</a:t>
            </a:fld>
            <a:endParaRPr lang="en-US"/>
          </a:p>
        </p:txBody>
      </p:sp>
    </p:spTree>
    <p:extLst>
      <p:ext uri="{BB962C8B-B14F-4D97-AF65-F5344CB8AC3E}">
        <p14:creationId xmlns:p14="http://schemas.microsoft.com/office/powerpoint/2010/main" val="9425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AC50-391D-5F44-F901-E5860B39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DBBB6-E510-EF81-CA8B-29B1C3621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C8B35-5F86-7877-29EB-F25D626CD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3BE97-AF24-9024-C9C5-C78E2A30BD9B}"/>
              </a:ext>
            </a:extLst>
          </p:cNvPr>
          <p:cNvSpPr>
            <a:spLocks noGrp="1"/>
          </p:cNvSpPr>
          <p:nvPr>
            <p:ph type="sldNum" sz="quarter" idx="5"/>
          </p:nvPr>
        </p:nvSpPr>
        <p:spPr/>
        <p:txBody>
          <a:bodyPr/>
          <a:lstStyle/>
          <a:p>
            <a:fld id="{E2BA380A-3E6F-41D3-945E-0101B0AE806A}" type="slidenum">
              <a:rPr lang="en-US" smtClean="0"/>
              <a:t>7</a:t>
            </a:fld>
            <a:endParaRPr lang="en-US"/>
          </a:p>
        </p:txBody>
      </p:sp>
    </p:spTree>
    <p:extLst>
      <p:ext uri="{BB962C8B-B14F-4D97-AF65-F5344CB8AC3E}">
        <p14:creationId xmlns:p14="http://schemas.microsoft.com/office/powerpoint/2010/main" val="69312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8</a:t>
            </a:fld>
            <a:endParaRPr lang="en-US"/>
          </a:p>
        </p:txBody>
      </p:sp>
    </p:spTree>
    <p:extLst>
      <p:ext uri="{BB962C8B-B14F-4D97-AF65-F5344CB8AC3E}">
        <p14:creationId xmlns:p14="http://schemas.microsoft.com/office/powerpoint/2010/main" val="97410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A380A-3E6F-41D3-945E-0101B0AE806A}" type="slidenum">
              <a:rPr lang="en-US" smtClean="0"/>
              <a:t>9</a:t>
            </a:fld>
            <a:endParaRPr lang="en-US"/>
          </a:p>
        </p:txBody>
      </p:sp>
    </p:spTree>
    <p:extLst>
      <p:ext uri="{BB962C8B-B14F-4D97-AF65-F5344CB8AC3E}">
        <p14:creationId xmlns:p14="http://schemas.microsoft.com/office/powerpoint/2010/main" val="174150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A380A-3E6F-41D3-945E-0101B0AE806A}" type="slidenum">
              <a:rPr lang="en-US" smtClean="0"/>
              <a:t>10</a:t>
            </a:fld>
            <a:endParaRPr lang="en-US"/>
          </a:p>
        </p:txBody>
      </p:sp>
    </p:spTree>
    <p:extLst>
      <p:ext uri="{BB962C8B-B14F-4D97-AF65-F5344CB8AC3E}">
        <p14:creationId xmlns:p14="http://schemas.microsoft.com/office/powerpoint/2010/main" val="973405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jean.amison@talgov.com" TargetMode="External"/><Relationship Id="rId5" Type="http://schemas.openxmlformats.org/officeDocument/2006/relationships/hyperlink" Target="http://www.talgov.com/housing"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urldefense.com/v3/__https:/fhc.wildapricot.org/EmailTracker/LinkTracker.ashx?linkAndRecipientCode=7hQ6W9QADISaftkKbW78OSJYOqFSaIAJcWNH0sXov0*2bVRBw3FaIUT5xdaTRwNBviyML96kkklhfUrlwvlpLwReQR6i00T7JtQIrILtakRUA*3d__;JSU!!N4_s6dRKiShDng!cG16C34DnNecpL3mh4fvRHZfFxwzhC7EjHosG2bj_FxZPFp78dUwqxR9xQ4T6bXEWhfXoHmCapOMUJ-YSPP1zw$"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111" b="-17111"/>
            </a:stretch>
          </a:blipFill>
        </p:spPr>
        <p:txBody>
          <a:bodyPr/>
          <a:lstStyle/>
          <a:p>
            <a:endParaRPr lang="en-US"/>
          </a:p>
        </p:txBody>
      </p:sp>
      <p:grpSp>
        <p:nvGrpSpPr>
          <p:cNvPr id="3" name="Group 3"/>
          <p:cNvGrpSpPr/>
          <p:nvPr/>
        </p:nvGrpSpPr>
        <p:grpSpPr>
          <a:xfrm>
            <a:off x="10593987" y="3467100"/>
            <a:ext cx="7694013" cy="3086100"/>
            <a:chOff x="0" y="0"/>
            <a:chExt cx="2026407" cy="812800"/>
          </a:xfrm>
        </p:grpSpPr>
        <p:sp>
          <p:nvSpPr>
            <p:cNvPr id="4" name="Freeform 4"/>
            <p:cNvSpPr/>
            <p:nvPr/>
          </p:nvSpPr>
          <p:spPr>
            <a:xfrm>
              <a:off x="0" y="0"/>
              <a:ext cx="2026407" cy="812800"/>
            </a:xfrm>
            <a:custGeom>
              <a:avLst/>
              <a:gdLst/>
              <a:ahLst/>
              <a:cxnLst/>
              <a:rect l="l" t="t" r="r" b="b"/>
              <a:pathLst>
                <a:path w="2026407" h="812800">
                  <a:moveTo>
                    <a:pt x="0" y="0"/>
                  </a:moveTo>
                  <a:lnTo>
                    <a:pt x="2026407" y="0"/>
                  </a:lnTo>
                  <a:lnTo>
                    <a:pt x="2026407" y="812800"/>
                  </a:lnTo>
                  <a:lnTo>
                    <a:pt x="0" y="812800"/>
                  </a:lnTo>
                  <a:close/>
                </a:path>
              </a:pathLst>
            </a:custGeom>
            <a:solidFill>
              <a:srgbClr val="D0A874"/>
            </a:solidFill>
          </p:spPr>
          <p:txBody>
            <a:bodyPr/>
            <a:lstStyle/>
            <a:p>
              <a:endParaRPr lang="en-US"/>
            </a:p>
          </p:txBody>
        </p:sp>
        <p:sp>
          <p:nvSpPr>
            <p:cNvPr id="5" name="TextBox 5"/>
            <p:cNvSpPr txBox="1"/>
            <p:nvPr/>
          </p:nvSpPr>
          <p:spPr>
            <a:xfrm>
              <a:off x="0" y="0"/>
              <a:ext cx="2026407" cy="812800"/>
            </a:xfrm>
            <a:prstGeom prst="rect">
              <a:avLst/>
            </a:prstGeom>
          </p:spPr>
          <p:txBody>
            <a:bodyPr lIns="50800" tIns="50800" rIns="50800" bIns="50800" rtlCol="0" anchor="ctr"/>
            <a:lstStyle/>
            <a:p>
              <a:pPr algn="ctr">
                <a:lnSpc>
                  <a:spcPts val="2480"/>
                </a:lnSpc>
              </a:pPr>
              <a:endParaRPr/>
            </a:p>
          </p:txBody>
        </p:sp>
      </p:grpSp>
      <p:sp>
        <p:nvSpPr>
          <p:cNvPr id="6" name="TextBox 6"/>
          <p:cNvSpPr txBox="1"/>
          <p:nvPr/>
        </p:nvSpPr>
        <p:spPr>
          <a:xfrm>
            <a:off x="1356857" y="4733799"/>
            <a:ext cx="9237130" cy="996075"/>
          </a:xfrm>
          <a:prstGeom prst="rect">
            <a:avLst/>
          </a:prstGeom>
        </p:spPr>
        <p:txBody>
          <a:bodyPr lIns="0" tIns="0" rIns="0" bIns="0" rtlCol="0" anchor="t">
            <a:spAutoFit/>
          </a:bodyPr>
          <a:lstStyle/>
          <a:p>
            <a:pPr algn="l">
              <a:lnSpc>
                <a:spcPts val="7592"/>
              </a:lnSpc>
            </a:pPr>
            <a:r>
              <a:rPr lang="en-US" sz="7300" b="1">
                <a:solidFill>
                  <a:srgbClr val="FFFFFF"/>
                </a:solidFill>
                <a:latin typeface="Montserrat Bold"/>
                <a:ea typeface="Montserrat Bold"/>
                <a:cs typeface="Montserrat Bold"/>
                <a:sym typeface="Montserrat Bold"/>
              </a:rPr>
              <a:t>City of Tallahassee</a:t>
            </a:r>
          </a:p>
        </p:txBody>
      </p:sp>
      <p:sp>
        <p:nvSpPr>
          <p:cNvPr id="7" name="Freeform 7"/>
          <p:cNvSpPr/>
          <p:nvPr/>
        </p:nvSpPr>
        <p:spPr>
          <a:xfrm>
            <a:off x="15999137" y="9258300"/>
            <a:ext cx="2065279" cy="817034"/>
          </a:xfrm>
          <a:custGeom>
            <a:avLst/>
            <a:gdLst/>
            <a:ahLst/>
            <a:cxnLst/>
            <a:rect l="l" t="t" r="r" b="b"/>
            <a:pathLst>
              <a:path w="2065279" h="817034">
                <a:moveTo>
                  <a:pt x="0" y="0"/>
                </a:moveTo>
                <a:lnTo>
                  <a:pt x="2065279" y="0"/>
                </a:lnTo>
                <a:lnTo>
                  <a:pt x="2065279" y="817034"/>
                </a:lnTo>
                <a:lnTo>
                  <a:pt x="0" y="817034"/>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1474567" y="3852284"/>
            <a:ext cx="6342849" cy="1384995"/>
          </a:xfrm>
          <a:prstGeom prst="rect">
            <a:avLst/>
          </a:prstGeom>
        </p:spPr>
        <p:txBody>
          <a:bodyPr lIns="0" tIns="0" rIns="0" bIns="0" rtlCol="0" anchor="t">
            <a:spAutoFit/>
          </a:bodyPr>
          <a:lstStyle/>
          <a:p>
            <a:pPr algn="l">
              <a:lnSpc>
                <a:spcPts val="3600"/>
              </a:lnSpc>
            </a:pPr>
            <a:r>
              <a:rPr lang="en-US" sz="3600" b="1" dirty="0">
                <a:solidFill>
                  <a:srgbClr val="172852"/>
                </a:solidFill>
                <a:latin typeface="Montserrat Bold"/>
                <a:ea typeface="Montserrat Bold"/>
                <a:cs typeface="Montserrat Bold"/>
                <a:sym typeface="Montserrat Bold"/>
              </a:rPr>
              <a:t>Policies to Increase Affordable Housing  - Local Perspective</a:t>
            </a:r>
          </a:p>
        </p:txBody>
      </p:sp>
      <p:sp>
        <p:nvSpPr>
          <p:cNvPr id="9" name="TextBox 9"/>
          <p:cNvSpPr txBox="1"/>
          <p:nvPr/>
        </p:nvSpPr>
        <p:spPr>
          <a:xfrm>
            <a:off x="1386875" y="6250051"/>
            <a:ext cx="7924307" cy="1274699"/>
          </a:xfrm>
          <a:prstGeom prst="rect">
            <a:avLst/>
          </a:prstGeom>
        </p:spPr>
        <p:txBody>
          <a:bodyPr lIns="0" tIns="0" rIns="0" bIns="0" rtlCol="0" anchor="t">
            <a:spAutoFit/>
          </a:bodyPr>
          <a:lstStyle/>
          <a:p>
            <a:pPr algn="l">
              <a:lnSpc>
                <a:spcPts val="3328"/>
              </a:lnSpc>
            </a:pPr>
            <a:r>
              <a:rPr lang="en-US" sz="3200" dirty="0">
                <a:solidFill>
                  <a:srgbClr val="D0A874"/>
                </a:solidFill>
                <a:latin typeface="Montserrat"/>
                <a:ea typeface="Montserrat"/>
                <a:cs typeface="Montserrat"/>
                <a:sym typeface="Montserrat"/>
              </a:rPr>
              <a:t>DEPARTMENT OF HOUSING AND COMMUNITY RESILIENCE</a:t>
            </a:r>
          </a:p>
          <a:p>
            <a:pPr algn="l">
              <a:lnSpc>
                <a:spcPts val="3328"/>
              </a:lnSpc>
            </a:pPr>
            <a:endParaRPr lang="en-US" sz="3200" dirty="0">
              <a:solidFill>
                <a:srgbClr val="D0A874"/>
              </a:solidFill>
              <a:latin typeface="Montserrat"/>
              <a:ea typeface="Montserrat"/>
              <a:cs typeface="Montserrat"/>
              <a:sym typeface="Montserrat"/>
            </a:endParaRPr>
          </a:p>
        </p:txBody>
      </p:sp>
      <p:sp>
        <p:nvSpPr>
          <p:cNvPr id="10" name="TextBox 10"/>
          <p:cNvSpPr txBox="1"/>
          <p:nvPr/>
        </p:nvSpPr>
        <p:spPr>
          <a:xfrm>
            <a:off x="11474567" y="5422816"/>
            <a:ext cx="5784733" cy="717376"/>
          </a:xfrm>
          <a:prstGeom prst="rect">
            <a:avLst/>
          </a:prstGeom>
        </p:spPr>
        <p:txBody>
          <a:bodyPr lIns="0" tIns="0" rIns="0" bIns="0" rtlCol="0" anchor="t">
            <a:spAutoFit/>
          </a:bodyPr>
          <a:lstStyle/>
          <a:p>
            <a:pPr algn="l">
              <a:lnSpc>
                <a:spcPts val="2940"/>
              </a:lnSpc>
            </a:pPr>
            <a:r>
              <a:rPr lang="en-US" sz="2100" dirty="0">
                <a:solidFill>
                  <a:srgbClr val="172852"/>
                </a:solidFill>
                <a:latin typeface="Montserrat"/>
                <a:ea typeface="Montserrat"/>
                <a:cs typeface="Montserrat"/>
                <a:sym typeface="Montserrat"/>
              </a:rPr>
              <a:t>February 2026</a:t>
            </a:r>
          </a:p>
          <a:p>
            <a:pPr algn="l">
              <a:lnSpc>
                <a:spcPts val="2940"/>
              </a:lnSpc>
            </a:pPr>
            <a:r>
              <a:rPr lang="en-US" sz="2100" dirty="0">
                <a:solidFill>
                  <a:srgbClr val="172852"/>
                </a:solidFill>
                <a:latin typeface="Montserrat"/>
                <a:ea typeface="Montserrat"/>
                <a:cs typeface="Montserrat"/>
                <a:sym typeface="Montserrat"/>
              </a:rPr>
              <a:t>NCDA Winter Legislative Conference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03815"/>
            <a:ext cx="18288000" cy="3483185"/>
            <a:chOff x="0" y="0"/>
            <a:chExt cx="4816593" cy="917382"/>
          </a:xfrm>
        </p:grpSpPr>
        <p:sp>
          <p:nvSpPr>
            <p:cNvPr id="3" name="Freeform 3"/>
            <p:cNvSpPr/>
            <p:nvPr/>
          </p:nvSpPr>
          <p:spPr>
            <a:xfrm>
              <a:off x="0" y="0"/>
              <a:ext cx="4816592" cy="917382"/>
            </a:xfrm>
            <a:custGeom>
              <a:avLst/>
              <a:gdLst/>
              <a:ahLst/>
              <a:cxnLst/>
              <a:rect l="l" t="t" r="r" b="b"/>
              <a:pathLst>
                <a:path w="4816592" h="917382">
                  <a:moveTo>
                    <a:pt x="0" y="0"/>
                  </a:moveTo>
                  <a:lnTo>
                    <a:pt x="4816592" y="0"/>
                  </a:lnTo>
                  <a:lnTo>
                    <a:pt x="4816592" y="917382"/>
                  </a:lnTo>
                  <a:lnTo>
                    <a:pt x="0" y="917382"/>
                  </a:lnTo>
                  <a:close/>
                </a:path>
              </a:pathLst>
            </a:custGeom>
            <a:solidFill>
              <a:srgbClr val="172852"/>
            </a:solidFill>
          </p:spPr>
          <p:txBody>
            <a:bodyPr/>
            <a:lstStyle/>
            <a:p>
              <a:endParaRPr lang="en-US"/>
            </a:p>
          </p:txBody>
        </p:sp>
        <p:sp>
          <p:nvSpPr>
            <p:cNvPr id="4" name="TextBox 4"/>
            <p:cNvSpPr txBox="1"/>
            <p:nvPr/>
          </p:nvSpPr>
          <p:spPr>
            <a:xfrm>
              <a:off x="0" y="0"/>
              <a:ext cx="4816593" cy="917382"/>
            </a:xfrm>
            <a:prstGeom prst="rect">
              <a:avLst/>
            </a:prstGeom>
          </p:spPr>
          <p:txBody>
            <a:bodyPr lIns="50800" tIns="50800" rIns="50800" bIns="50800" rtlCol="0" anchor="ctr"/>
            <a:lstStyle/>
            <a:p>
              <a:pPr algn="ctr">
                <a:lnSpc>
                  <a:spcPts val="2480"/>
                </a:lnSpc>
              </a:pPr>
              <a:endParaRPr/>
            </a:p>
          </p:txBody>
        </p:sp>
      </p:grpSp>
      <p:grpSp>
        <p:nvGrpSpPr>
          <p:cNvPr id="5" name="Group 5"/>
          <p:cNvGrpSpPr/>
          <p:nvPr/>
        </p:nvGrpSpPr>
        <p:grpSpPr>
          <a:xfrm>
            <a:off x="365041" y="1028700"/>
            <a:ext cx="9121189" cy="9258300"/>
            <a:chOff x="0" y="0"/>
            <a:chExt cx="12161586" cy="12344400"/>
          </a:xfrm>
        </p:grpSpPr>
        <p:sp>
          <p:nvSpPr>
            <p:cNvPr id="6" name="AutoShape 6"/>
            <p:cNvSpPr/>
            <p:nvPr/>
          </p:nvSpPr>
          <p:spPr>
            <a:xfrm>
              <a:off x="0" y="0"/>
              <a:ext cx="12161586" cy="12344400"/>
            </a:xfrm>
            <a:prstGeom prst="rect">
              <a:avLst/>
            </a:prstGeom>
            <a:solidFill>
              <a:srgbClr val="D0A874"/>
            </a:solidFill>
          </p:spPr>
          <p:txBody>
            <a:bodyPr/>
            <a:lstStyle/>
            <a:p>
              <a:endParaRPr lang="en-US"/>
            </a:p>
          </p:txBody>
        </p:sp>
      </p:grpSp>
      <p:grpSp>
        <p:nvGrpSpPr>
          <p:cNvPr id="7" name="Group 7"/>
          <p:cNvGrpSpPr/>
          <p:nvPr/>
        </p:nvGrpSpPr>
        <p:grpSpPr>
          <a:xfrm>
            <a:off x="488053" y="1204853"/>
            <a:ext cx="8870810" cy="9082147"/>
            <a:chOff x="0" y="0"/>
            <a:chExt cx="11827746" cy="12109529"/>
          </a:xfrm>
        </p:grpSpPr>
        <p:pic>
          <p:nvPicPr>
            <p:cNvPr id="8" name="Picture 8"/>
            <p:cNvPicPr>
              <a:picLocks noChangeAspect="1"/>
            </p:cNvPicPr>
            <p:nvPr/>
          </p:nvPicPr>
          <p:blipFill>
            <a:blip r:embed="rId3"/>
            <a:srcRect l="17340" r="17340"/>
            <a:stretch>
              <a:fillRect/>
            </a:stretch>
          </p:blipFill>
          <p:spPr>
            <a:xfrm>
              <a:off x="0" y="0"/>
              <a:ext cx="11827746" cy="12109529"/>
            </a:xfrm>
            <a:prstGeom prst="rect">
              <a:avLst/>
            </a:prstGeom>
          </p:spPr>
        </p:pic>
      </p:grpSp>
      <p:sp>
        <p:nvSpPr>
          <p:cNvPr id="10" name="TextBox 10"/>
          <p:cNvSpPr txBox="1"/>
          <p:nvPr/>
        </p:nvSpPr>
        <p:spPr>
          <a:xfrm>
            <a:off x="9754863" y="1028700"/>
            <a:ext cx="6220833" cy="730758"/>
          </a:xfrm>
          <a:prstGeom prst="rect">
            <a:avLst/>
          </a:prstGeom>
        </p:spPr>
        <p:txBody>
          <a:bodyPr lIns="0" tIns="0" rIns="0" bIns="0" rtlCol="0" anchor="t">
            <a:spAutoFit/>
          </a:bodyPr>
          <a:lstStyle/>
          <a:p>
            <a:pPr algn="l">
              <a:lnSpc>
                <a:spcPts val="2975"/>
              </a:lnSpc>
            </a:pPr>
            <a:r>
              <a:rPr lang="en-US" sz="2399" b="1">
                <a:solidFill>
                  <a:srgbClr val="D0A874"/>
                </a:solidFill>
                <a:latin typeface="Montserrat Bold"/>
                <a:ea typeface="Montserrat Bold"/>
                <a:cs typeface="Montserrat Bold"/>
                <a:sym typeface="Montserrat Bold"/>
              </a:rPr>
              <a:t>KEY TAKE AWAYS</a:t>
            </a:r>
          </a:p>
          <a:p>
            <a:pPr algn="l">
              <a:lnSpc>
                <a:spcPts val="2975"/>
              </a:lnSpc>
            </a:pPr>
            <a:endParaRPr lang="en-US" sz="2399" b="1">
              <a:solidFill>
                <a:srgbClr val="D0A874"/>
              </a:solidFill>
              <a:latin typeface="Montserrat Bold"/>
              <a:ea typeface="Montserrat Bold"/>
              <a:cs typeface="Montserrat Bold"/>
              <a:sym typeface="Montserrat Bold"/>
            </a:endParaRPr>
          </a:p>
        </p:txBody>
      </p:sp>
      <p:sp>
        <p:nvSpPr>
          <p:cNvPr id="11" name="TextBox 11"/>
          <p:cNvSpPr txBox="1"/>
          <p:nvPr/>
        </p:nvSpPr>
        <p:spPr>
          <a:xfrm>
            <a:off x="9754863" y="1547114"/>
            <a:ext cx="7773070" cy="5552033"/>
          </a:xfrm>
          <a:prstGeom prst="rect">
            <a:avLst/>
          </a:prstGeom>
        </p:spPr>
        <p:txBody>
          <a:bodyPr lIns="0" tIns="0" rIns="0" bIns="0" rtlCol="0" anchor="t">
            <a:spAutoFit/>
          </a:bodyPr>
          <a:lstStyle/>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It is important for LG staff to understand the basics of the development process as they help influence policy at the local level.</a:t>
            </a:r>
          </a:p>
          <a:p>
            <a:pPr algn="l">
              <a:lnSpc>
                <a:spcPts val="2940"/>
              </a:lnSpc>
            </a:pPr>
            <a:endParaRPr lang="en-US" sz="2100" dirty="0">
              <a:solidFill>
                <a:srgbClr val="172852"/>
              </a:solidFill>
              <a:latin typeface="Montserrat"/>
              <a:ea typeface="Montserrat"/>
              <a:cs typeface="Montserrat"/>
              <a:sym typeface="Montserrat"/>
            </a:endParaRP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Packaging programs with incentives like inclusionary policies, density bonuses, fee waivers, and other land use flexibilities for affordable housing is key for LG’s to have maximum impact on new development with minimal direct fiscal investment.</a:t>
            </a:r>
          </a:p>
          <a:p>
            <a:pPr algn="l">
              <a:lnSpc>
                <a:spcPts val="2940"/>
              </a:lnSpc>
            </a:pPr>
            <a:endParaRPr lang="en-US" sz="2100" dirty="0">
              <a:solidFill>
                <a:srgbClr val="172852"/>
              </a:solidFill>
              <a:latin typeface="Montserrat"/>
              <a:ea typeface="Montserrat"/>
              <a:cs typeface="Montserrat"/>
              <a:sym typeface="Montserrat"/>
            </a:endParaRP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Solid partnerships with developers, nonprofits such as CHDO’s, and your local planning/growth management departments can result in pairing public funds with private investment for successful projects. </a:t>
            </a:r>
          </a:p>
          <a:p>
            <a:pPr algn="l">
              <a:lnSpc>
                <a:spcPts val="2940"/>
              </a:lnSpc>
            </a:pPr>
            <a:endParaRPr lang="en-US" sz="2100" dirty="0">
              <a:solidFill>
                <a:srgbClr val="172852"/>
              </a:solidFill>
              <a:latin typeface="Montserrat"/>
              <a:ea typeface="Montserrat"/>
              <a:cs typeface="Montserrat"/>
              <a:sym typeface="Montserrat"/>
            </a:endParaRPr>
          </a:p>
        </p:txBody>
      </p:sp>
      <p:sp>
        <p:nvSpPr>
          <p:cNvPr id="12" name="Freeform 9">
            <a:extLst>
              <a:ext uri="{FF2B5EF4-FFF2-40B4-BE49-F238E27FC236}">
                <a16:creationId xmlns:a16="http://schemas.microsoft.com/office/drawing/2014/main" id="{D5E575E2-1FCE-DACC-DDB2-73C9F971A18E}"/>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4"/>
            <a:stretch>
              <a:fillRect l="-16652" r="-14904"/>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111" b="-17111"/>
            </a:stretch>
          </a:blipFill>
        </p:spPr>
        <p:txBody>
          <a:bodyPr/>
          <a:lstStyle/>
          <a:p>
            <a:endParaRPr lang="en-US"/>
          </a:p>
        </p:txBody>
      </p:sp>
      <p:grpSp>
        <p:nvGrpSpPr>
          <p:cNvPr id="3" name="Group 3"/>
          <p:cNvGrpSpPr/>
          <p:nvPr/>
        </p:nvGrpSpPr>
        <p:grpSpPr>
          <a:xfrm>
            <a:off x="4038600" y="3600450"/>
            <a:ext cx="9759568" cy="4438650"/>
            <a:chOff x="0" y="0"/>
            <a:chExt cx="2180082" cy="812800"/>
          </a:xfrm>
        </p:grpSpPr>
        <p:sp>
          <p:nvSpPr>
            <p:cNvPr id="4" name="Freeform 4"/>
            <p:cNvSpPr/>
            <p:nvPr/>
          </p:nvSpPr>
          <p:spPr>
            <a:xfrm>
              <a:off x="0" y="0"/>
              <a:ext cx="2180082" cy="812800"/>
            </a:xfrm>
            <a:custGeom>
              <a:avLst/>
              <a:gdLst/>
              <a:ahLst/>
              <a:cxnLst/>
              <a:rect l="l" t="t" r="r" b="b"/>
              <a:pathLst>
                <a:path w="2180082" h="812800">
                  <a:moveTo>
                    <a:pt x="0" y="0"/>
                  </a:moveTo>
                  <a:lnTo>
                    <a:pt x="2180082" y="0"/>
                  </a:lnTo>
                  <a:lnTo>
                    <a:pt x="2180082" y="812800"/>
                  </a:lnTo>
                  <a:lnTo>
                    <a:pt x="0" y="812800"/>
                  </a:lnTo>
                  <a:close/>
                </a:path>
              </a:pathLst>
            </a:custGeom>
            <a:solidFill>
              <a:srgbClr val="D0A874"/>
            </a:solidFill>
          </p:spPr>
          <p:txBody>
            <a:bodyPr/>
            <a:lstStyle/>
            <a:p>
              <a:endParaRPr lang="en-US"/>
            </a:p>
          </p:txBody>
        </p:sp>
        <p:sp>
          <p:nvSpPr>
            <p:cNvPr id="5" name="TextBox 5"/>
            <p:cNvSpPr txBox="1"/>
            <p:nvPr/>
          </p:nvSpPr>
          <p:spPr>
            <a:xfrm>
              <a:off x="0" y="0"/>
              <a:ext cx="2180082" cy="812800"/>
            </a:xfrm>
            <a:prstGeom prst="rect">
              <a:avLst/>
            </a:prstGeom>
          </p:spPr>
          <p:txBody>
            <a:bodyPr lIns="50800" tIns="50800" rIns="50800" bIns="50800" rtlCol="0" anchor="ctr"/>
            <a:lstStyle/>
            <a:p>
              <a:pPr algn="ctr">
                <a:lnSpc>
                  <a:spcPts val="2480"/>
                </a:lnSpc>
              </a:pPr>
              <a:endParaRPr/>
            </a:p>
          </p:txBody>
        </p:sp>
      </p:grpSp>
      <p:sp>
        <p:nvSpPr>
          <p:cNvPr id="6" name="Freeform 6"/>
          <p:cNvSpPr/>
          <p:nvPr/>
        </p:nvSpPr>
        <p:spPr>
          <a:xfrm>
            <a:off x="15999137" y="9258300"/>
            <a:ext cx="2065279" cy="817034"/>
          </a:xfrm>
          <a:custGeom>
            <a:avLst/>
            <a:gdLst/>
            <a:ahLst/>
            <a:cxnLst/>
            <a:rect l="l" t="t" r="r" b="b"/>
            <a:pathLst>
              <a:path w="2065279" h="817034">
                <a:moveTo>
                  <a:pt x="0" y="0"/>
                </a:moveTo>
                <a:lnTo>
                  <a:pt x="2065279" y="0"/>
                </a:lnTo>
                <a:lnTo>
                  <a:pt x="2065279" y="817034"/>
                </a:lnTo>
                <a:lnTo>
                  <a:pt x="0" y="81703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4383624" y="3970317"/>
            <a:ext cx="7373685" cy="1384995"/>
          </a:xfrm>
          <a:prstGeom prst="rect">
            <a:avLst/>
          </a:prstGeom>
        </p:spPr>
        <p:txBody>
          <a:bodyPr lIns="0" tIns="0" rIns="0" bIns="0" rtlCol="0" anchor="t">
            <a:spAutoFit/>
          </a:bodyPr>
          <a:lstStyle/>
          <a:p>
            <a:pPr algn="l">
              <a:lnSpc>
                <a:spcPts val="3600"/>
              </a:lnSpc>
            </a:pPr>
            <a:r>
              <a:rPr lang="en-US" sz="3600" b="1" dirty="0">
                <a:solidFill>
                  <a:srgbClr val="172852"/>
                </a:solidFill>
                <a:latin typeface="Montserrat Bold"/>
                <a:ea typeface="Montserrat Bold"/>
                <a:cs typeface="Montserrat Bold"/>
                <a:sym typeface="Montserrat Bold"/>
              </a:rPr>
              <a:t>Jean Amison, HCR Manager, City of Tallahassee</a:t>
            </a:r>
          </a:p>
          <a:p>
            <a:pPr algn="l">
              <a:lnSpc>
                <a:spcPts val="3600"/>
              </a:lnSpc>
            </a:pPr>
            <a:endParaRPr lang="en-US" sz="3600" b="1" dirty="0">
              <a:solidFill>
                <a:srgbClr val="172852"/>
              </a:solidFill>
              <a:latin typeface="Montserrat Bold"/>
              <a:ea typeface="Montserrat Bold"/>
              <a:cs typeface="Montserrat Bold"/>
              <a:sym typeface="Montserrat Bold"/>
            </a:endParaRPr>
          </a:p>
        </p:txBody>
      </p:sp>
      <p:sp>
        <p:nvSpPr>
          <p:cNvPr id="8" name="TextBox 8"/>
          <p:cNvSpPr txBox="1"/>
          <p:nvPr/>
        </p:nvSpPr>
        <p:spPr>
          <a:xfrm>
            <a:off x="4383623" y="4914900"/>
            <a:ext cx="7373685" cy="2576859"/>
          </a:xfrm>
          <a:prstGeom prst="rect">
            <a:avLst/>
          </a:prstGeom>
        </p:spPr>
        <p:txBody>
          <a:bodyPr wrap="square" lIns="0" tIns="0" rIns="0" bIns="0" rtlCol="0" anchor="t">
            <a:spAutoFit/>
          </a:bodyPr>
          <a:lstStyle/>
          <a:p>
            <a:pPr algn="l">
              <a:lnSpc>
                <a:spcPts val="2940"/>
              </a:lnSpc>
            </a:pPr>
            <a:r>
              <a:rPr lang="en-US" sz="3200" dirty="0">
                <a:solidFill>
                  <a:srgbClr val="172852"/>
                </a:solidFill>
                <a:latin typeface="Montserrat"/>
                <a:ea typeface="Montserrat"/>
                <a:cs typeface="Montserrat"/>
                <a:sym typeface="Montserrat"/>
              </a:rPr>
              <a:t>DEPARTMENT OF HOUSING AND COMMUNITY RESILIENCE</a:t>
            </a:r>
          </a:p>
          <a:p>
            <a:pPr algn="l">
              <a:lnSpc>
                <a:spcPts val="2940"/>
              </a:lnSpc>
            </a:pPr>
            <a:endParaRPr lang="en-US" sz="3200" dirty="0">
              <a:solidFill>
                <a:srgbClr val="172852"/>
              </a:solidFill>
              <a:latin typeface="Montserrat"/>
              <a:ea typeface="Montserrat"/>
              <a:cs typeface="Montserrat"/>
              <a:sym typeface="Montserrat"/>
            </a:endParaRPr>
          </a:p>
          <a:p>
            <a:pPr algn="l">
              <a:lnSpc>
                <a:spcPts val="2940"/>
              </a:lnSpc>
            </a:pPr>
            <a:r>
              <a:rPr lang="en-US" sz="3200" dirty="0">
                <a:solidFill>
                  <a:srgbClr val="172852"/>
                </a:solidFill>
                <a:latin typeface="Montserrat"/>
                <a:ea typeface="Montserrat"/>
                <a:cs typeface="Montserrat"/>
                <a:sym typeface="Montserrat"/>
              </a:rPr>
              <a:t>Website: </a:t>
            </a:r>
            <a:r>
              <a:rPr lang="en-US" sz="3200" dirty="0">
                <a:solidFill>
                  <a:srgbClr val="172852"/>
                </a:solidFill>
                <a:latin typeface="Montserrat"/>
                <a:ea typeface="Montserrat"/>
                <a:cs typeface="Montserrat"/>
                <a:sym typeface="Montserrat"/>
                <a:hlinkClick r:id="rId5"/>
              </a:rPr>
              <a:t>www.talgov.com/housing</a:t>
            </a:r>
            <a:endParaRPr lang="en-US" sz="3200" dirty="0">
              <a:solidFill>
                <a:srgbClr val="172852"/>
              </a:solidFill>
              <a:latin typeface="Montserrat"/>
              <a:ea typeface="Montserrat"/>
              <a:cs typeface="Montserrat"/>
              <a:sym typeface="Montserrat"/>
            </a:endParaRPr>
          </a:p>
          <a:p>
            <a:pPr algn="l">
              <a:lnSpc>
                <a:spcPts val="2940"/>
              </a:lnSpc>
            </a:pPr>
            <a:endParaRPr lang="en-US" sz="3200" dirty="0">
              <a:solidFill>
                <a:srgbClr val="172852"/>
              </a:solidFill>
              <a:latin typeface="Montserrat"/>
              <a:ea typeface="Montserrat"/>
              <a:cs typeface="Montserrat"/>
              <a:sym typeface="Montserrat"/>
            </a:endParaRPr>
          </a:p>
          <a:p>
            <a:pPr algn="l">
              <a:lnSpc>
                <a:spcPts val="2940"/>
              </a:lnSpc>
            </a:pPr>
            <a:r>
              <a:rPr lang="en-US" sz="3200" dirty="0">
                <a:solidFill>
                  <a:srgbClr val="172852"/>
                </a:solidFill>
                <a:latin typeface="Montserrat"/>
                <a:ea typeface="Montserrat"/>
                <a:cs typeface="Montserrat"/>
                <a:sym typeface="Montserrat"/>
              </a:rPr>
              <a:t>Email: </a:t>
            </a:r>
            <a:r>
              <a:rPr lang="en-US" sz="3200" dirty="0">
                <a:solidFill>
                  <a:srgbClr val="172852"/>
                </a:solidFill>
                <a:latin typeface="Montserrat"/>
                <a:ea typeface="Montserrat"/>
                <a:cs typeface="Montserrat"/>
                <a:sym typeface="Montserrat"/>
                <a:hlinkClick r:id="rId6"/>
              </a:rPr>
              <a:t>jean.amison@talgov.com</a:t>
            </a:r>
            <a:r>
              <a:rPr lang="en-US" sz="3200" dirty="0">
                <a:solidFill>
                  <a:srgbClr val="172852"/>
                </a:solidFill>
                <a:latin typeface="Montserrat"/>
                <a:ea typeface="Montserrat"/>
                <a:cs typeface="Montserrat"/>
                <a:sym typeface="Montserrat"/>
              </a:rPr>
              <a:t> </a:t>
            </a:r>
          </a:p>
          <a:p>
            <a:pPr algn="l">
              <a:lnSpc>
                <a:spcPts val="2940"/>
              </a:lnSpc>
            </a:pPr>
            <a:endParaRPr lang="en-US" sz="2100" dirty="0">
              <a:solidFill>
                <a:srgbClr val="172852"/>
              </a:solidFill>
              <a:latin typeface="Montserrat"/>
              <a:ea typeface="Montserrat"/>
              <a:cs typeface="Montserrat"/>
              <a:sym typeface="Montserrat"/>
            </a:endParaRPr>
          </a:p>
        </p:txBody>
      </p:sp>
      <p:sp>
        <p:nvSpPr>
          <p:cNvPr id="9" name="TextBox 9"/>
          <p:cNvSpPr txBox="1"/>
          <p:nvPr/>
        </p:nvSpPr>
        <p:spPr>
          <a:xfrm>
            <a:off x="4692617" y="1703070"/>
            <a:ext cx="9237130" cy="1309373"/>
          </a:xfrm>
          <a:prstGeom prst="rect">
            <a:avLst/>
          </a:prstGeom>
        </p:spPr>
        <p:txBody>
          <a:bodyPr lIns="0" tIns="0" rIns="0" bIns="0" rtlCol="0" anchor="t">
            <a:spAutoFit/>
          </a:bodyPr>
          <a:lstStyle/>
          <a:p>
            <a:pPr algn="ctr">
              <a:lnSpc>
                <a:spcPts val="10779"/>
              </a:lnSpc>
            </a:pPr>
            <a:r>
              <a:rPr lang="en-US" sz="7699">
                <a:solidFill>
                  <a:srgbClr val="FFFFFF"/>
                </a:solidFill>
                <a:latin typeface="Futura 3"/>
                <a:ea typeface="Futura 3"/>
                <a:cs typeface="Futura 3"/>
                <a:sym typeface="Futura 3"/>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164" y="6199085"/>
            <a:ext cx="18288000" cy="4591300"/>
            <a:chOff x="0" y="0"/>
            <a:chExt cx="4816593" cy="1209231"/>
          </a:xfrm>
        </p:grpSpPr>
        <p:sp>
          <p:nvSpPr>
            <p:cNvPr id="3" name="Freeform 3"/>
            <p:cNvSpPr/>
            <p:nvPr/>
          </p:nvSpPr>
          <p:spPr>
            <a:xfrm>
              <a:off x="0" y="0"/>
              <a:ext cx="4816592" cy="1209231"/>
            </a:xfrm>
            <a:custGeom>
              <a:avLst/>
              <a:gdLst/>
              <a:ahLst/>
              <a:cxnLst/>
              <a:rect l="l" t="t" r="r" b="b"/>
              <a:pathLst>
                <a:path w="4816592" h="1209231">
                  <a:moveTo>
                    <a:pt x="0" y="0"/>
                  </a:moveTo>
                  <a:lnTo>
                    <a:pt x="4816592" y="0"/>
                  </a:lnTo>
                  <a:lnTo>
                    <a:pt x="4816592" y="1209231"/>
                  </a:lnTo>
                  <a:lnTo>
                    <a:pt x="0" y="1209231"/>
                  </a:lnTo>
                  <a:close/>
                </a:path>
              </a:pathLst>
            </a:custGeom>
            <a:solidFill>
              <a:srgbClr val="172852"/>
            </a:solidFill>
          </p:spPr>
          <p:txBody>
            <a:bodyPr/>
            <a:lstStyle/>
            <a:p>
              <a:endParaRPr lang="en-US"/>
            </a:p>
          </p:txBody>
        </p:sp>
        <p:sp>
          <p:nvSpPr>
            <p:cNvPr id="4" name="TextBox 4"/>
            <p:cNvSpPr txBox="1"/>
            <p:nvPr/>
          </p:nvSpPr>
          <p:spPr>
            <a:xfrm>
              <a:off x="0" y="0"/>
              <a:ext cx="4816593" cy="1209231"/>
            </a:xfrm>
            <a:prstGeom prst="rect">
              <a:avLst/>
            </a:prstGeom>
          </p:spPr>
          <p:txBody>
            <a:bodyPr lIns="50800" tIns="50800" rIns="50800" bIns="50800" rtlCol="0" anchor="ctr"/>
            <a:lstStyle/>
            <a:p>
              <a:pPr algn="ctr">
                <a:lnSpc>
                  <a:spcPts val="2480"/>
                </a:lnSpc>
              </a:pPr>
              <a:endParaRPr/>
            </a:p>
          </p:txBody>
        </p:sp>
      </p:grpSp>
      <p:grpSp>
        <p:nvGrpSpPr>
          <p:cNvPr id="5" name="Group 5"/>
          <p:cNvGrpSpPr/>
          <p:nvPr/>
        </p:nvGrpSpPr>
        <p:grpSpPr>
          <a:xfrm>
            <a:off x="1470856" y="5695700"/>
            <a:ext cx="4743513" cy="3562600"/>
            <a:chOff x="0" y="0"/>
            <a:chExt cx="6324684" cy="4750134"/>
          </a:xfrm>
        </p:grpSpPr>
        <p:sp>
          <p:nvSpPr>
            <p:cNvPr id="6" name="AutoShape 6"/>
            <p:cNvSpPr/>
            <p:nvPr/>
          </p:nvSpPr>
          <p:spPr>
            <a:xfrm>
              <a:off x="0" y="0"/>
              <a:ext cx="6324684" cy="4750134"/>
            </a:xfrm>
            <a:prstGeom prst="rect">
              <a:avLst/>
            </a:prstGeom>
            <a:solidFill>
              <a:srgbClr val="FFFFFF"/>
            </a:solidFill>
            <a:ln>
              <a:solidFill>
                <a:srgbClr val="172852"/>
              </a:solidFill>
            </a:ln>
          </p:spPr>
          <p:txBody>
            <a:bodyPr/>
            <a:lstStyle/>
            <a:p>
              <a:endParaRPr lang="en-US"/>
            </a:p>
          </p:txBody>
        </p:sp>
      </p:grpSp>
      <p:grpSp>
        <p:nvGrpSpPr>
          <p:cNvPr id="7" name="Group 7"/>
          <p:cNvGrpSpPr/>
          <p:nvPr/>
        </p:nvGrpSpPr>
        <p:grpSpPr>
          <a:xfrm>
            <a:off x="6772244" y="5695700"/>
            <a:ext cx="4743513" cy="3594357"/>
            <a:chOff x="0" y="0"/>
            <a:chExt cx="6324684" cy="4792476"/>
          </a:xfrm>
        </p:grpSpPr>
        <p:sp>
          <p:nvSpPr>
            <p:cNvPr id="8" name="AutoShape 8"/>
            <p:cNvSpPr/>
            <p:nvPr/>
          </p:nvSpPr>
          <p:spPr>
            <a:xfrm>
              <a:off x="0" y="0"/>
              <a:ext cx="6324684" cy="4792476"/>
            </a:xfrm>
            <a:prstGeom prst="rect">
              <a:avLst/>
            </a:prstGeom>
            <a:solidFill>
              <a:srgbClr val="FFFFFF"/>
            </a:solidFill>
            <a:ln>
              <a:solidFill>
                <a:srgbClr val="172852"/>
              </a:solidFill>
            </a:ln>
          </p:spPr>
          <p:txBody>
            <a:bodyPr/>
            <a:lstStyle/>
            <a:p>
              <a:endParaRPr lang="en-US"/>
            </a:p>
          </p:txBody>
        </p:sp>
      </p:grpSp>
      <p:grpSp>
        <p:nvGrpSpPr>
          <p:cNvPr id="9" name="Group 9"/>
          <p:cNvGrpSpPr/>
          <p:nvPr/>
        </p:nvGrpSpPr>
        <p:grpSpPr>
          <a:xfrm>
            <a:off x="12073632" y="5695700"/>
            <a:ext cx="4743513" cy="3562600"/>
            <a:chOff x="0" y="0"/>
            <a:chExt cx="6324684" cy="4750134"/>
          </a:xfrm>
        </p:grpSpPr>
        <p:sp>
          <p:nvSpPr>
            <p:cNvPr id="10" name="AutoShape 10"/>
            <p:cNvSpPr/>
            <p:nvPr/>
          </p:nvSpPr>
          <p:spPr>
            <a:xfrm>
              <a:off x="0" y="0"/>
              <a:ext cx="6324684" cy="4750134"/>
            </a:xfrm>
            <a:prstGeom prst="rect">
              <a:avLst/>
            </a:prstGeom>
            <a:solidFill>
              <a:srgbClr val="FFFFFF"/>
            </a:solidFill>
            <a:ln>
              <a:solidFill>
                <a:srgbClr val="172852"/>
              </a:solidFill>
            </a:ln>
          </p:spPr>
          <p:txBody>
            <a:bodyPr/>
            <a:lstStyle/>
            <a:p>
              <a:endParaRPr lang="en-US"/>
            </a:p>
          </p:txBody>
        </p:sp>
      </p:grpSp>
      <p:sp>
        <p:nvSpPr>
          <p:cNvPr id="11" name="Freeform 11"/>
          <p:cNvSpPr/>
          <p:nvPr/>
        </p:nvSpPr>
        <p:spPr>
          <a:xfrm>
            <a:off x="2084378" y="2370559"/>
            <a:ext cx="3516469" cy="3267346"/>
          </a:xfrm>
          <a:custGeom>
            <a:avLst/>
            <a:gdLst/>
            <a:ahLst/>
            <a:cxnLst/>
            <a:rect l="l" t="t" r="r" b="b"/>
            <a:pathLst>
              <a:path w="3516469" h="3267346">
                <a:moveTo>
                  <a:pt x="0" y="0"/>
                </a:moveTo>
                <a:lnTo>
                  <a:pt x="3516469" y="0"/>
                </a:lnTo>
                <a:lnTo>
                  <a:pt x="3516469" y="3267346"/>
                </a:lnTo>
                <a:lnTo>
                  <a:pt x="0" y="3267346"/>
                </a:lnTo>
                <a:lnTo>
                  <a:pt x="0" y="0"/>
                </a:lnTo>
                <a:close/>
              </a:path>
            </a:pathLst>
          </a:custGeom>
          <a:blipFill>
            <a:blip r:embed="rId3"/>
            <a:stretch>
              <a:fillRect/>
            </a:stretch>
          </a:blipFill>
        </p:spPr>
        <p:txBody>
          <a:bodyPr/>
          <a:lstStyle/>
          <a:p>
            <a:endParaRPr lang="en-US"/>
          </a:p>
        </p:txBody>
      </p:sp>
      <p:sp>
        <p:nvSpPr>
          <p:cNvPr id="12" name="Freeform 12"/>
          <p:cNvSpPr/>
          <p:nvPr/>
        </p:nvSpPr>
        <p:spPr>
          <a:xfrm>
            <a:off x="7164484" y="2254969"/>
            <a:ext cx="3614705" cy="3382936"/>
          </a:xfrm>
          <a:custGeom>
            <a:avLst/>
            <a:gdLst/>
            <a:ahLst/>
            <a:cxnLst/>
            <a:rect l="l" t="t" r="r" b="b"/>
            <a:pathLst>
              <a:path w="3614705" h="3382936">
                <a:moveTo>
                  <a:pt x="0" y="0"/>
                </a:moveTo>
                <a:lnTo>
                  <a:pt x="3614705" y="0"/>
                </a:lnTo>
                <a:lnTo>
                  <a:pt x="3614705" y="3382936"/>
                </a:lnTo>
                <a:lnTo>
                  <a:pt x="0" y="3382936"/>
                </a:lnTo>
                <a:lnTo>
                  <a:pt x="0" y="0"/>
                </a:lnTo>
                <a:close/>
              </a:path>
            </a:pathLst>
          </a:custGeom>
          <a:blipFill>
            <a:blip r:embed="rId4"/>
            <a:stretch>
              <a:fillRect/>
            </a:stretch>
          </a:blipFill>
        </p:spPr>
        <p:txBody>
          <a:bodyPr/>
          <a:lstStyle/>
          <a:p>
            <a:endParaRPr lang="en-US"/>
          </a:p>
        </p:txBody>
      </p:sp>
      <p:sp>
        <p:nvSpPr>
          <p:cNvPr id="13" name="Freeform 13"/>
          <p:cNvSpPr/>
          <p:nvPr/>
        </p:nvSpPr>
        <p:spPr>
          <a:xfrm>
            <a:off x="12898583" y="2370559"/>
            <a:ext cx="3093610" cy="3267346"/>
          </a:xfrm>
          <a:custGeom>
            <a:avLst/>
            <a:gdLst/>
            <a:ahLst/>
            <a:cxnLst/>
            <a:rect l="l" t="t" r="r" b="b"/>
            <a:pathLst>
              <a:path w="3093610" h="3267346">
                <a:moveTo>
                  <a:pt x="0" y="0"/>
                </a:moveTo>
                <a:lnTo>
                  <a:pt x="3093610" y="0"/>
                </a:lnTo>
                <a:lnTo>
                  <a:pt x="3093610" y="3267346"/>
                </a:lnTo>
                <a:lnTo>
                  <a:pt x="0" y="3267346"/>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3274049" y="1076325"/>
            <a:ext cx="11739902" cy="638175"/>
          </a:xfrm>
          <a:prstGeom prst="rect">
            <a:avLst/>
          </a:prstGeom>
        </p:spPr>
        <p:txBody>
          <a:bodyPr lIns="0" tIns="0" rIns="0" bIns="0" rtlCol="0" anchor="t">
            <a:spAutoFit/>
          </a:bodyPr>
          <a:lstStyle/>
          <a:p>
            <a:pPr algn="ctr">
              <a:lnSpc>
                <a:spcPts val="4950"/>
              </a:lnSpc>
            </a:pPr>
            <a:r>
              <a:rPr lang="en-US" sz="4500" b="1">
                <a:solidFill>
                  <a:srgbClr val="172852"/>
                </a:solidFill>
                <a:latin typeface="Montserrat Bold"/>
                <a:ea typeface="Montserrat Bold"/>
                <a:cs typeface="Montserrat Bold"/>
                <a:sym typeface="Montserrat Bold"/>
              </a:rPr>
              <a:t>Housing and Community Resilience</a:t>
            </a:r>
          </a:p>
        </p:txBody>
      </p:sp>
      <p:sp>
        <p:nvSpPr>
          <p:cNvPr id="15" name="TextBox 15"/>
          <p:cNvSpPr txBox="1"/>
          <p:nvPr/>
        </p:nvSpPr>
        <p:spPr>
          <a:xfrm>
            <a:off x="2179781" y="6302111"/>
            <a:ext cx="3460567" cy="2192624"/>
          </a:xfrm>
          <a:prstGeom prst="rect">
            <a:avLst/>
          </a:prstGeom>
        </p:spPr>
        <p:txBody>
          <a:bodyPr lIns="0" tIns="0" rIns="0" bIns="0" rtlCol="0" anchor="t">
            <a:spAutoFit/>
          </a:bodyPr>
          <a:lstStyle/>
          <a:p>
            <a:pPr algn="l">
              <a:lnSpc>
                <a:spcPts val="2521"/>
              </a:lnSpc>
            </a:pPr>
            <a:r>
              <a:rPr lang="en-US" sz="1801" dirty="0">
                <a:solidFill>
                  <a:srgbClr val="172852"/>
                </a:solidFill>
                <a:latin typeface="Montserrat"/>
                <a:ea typeface="Montserrat"/>
                <a:cs typeface="Montserrat"/>
                <a:sym typeface="Montserrat"/>
              </a:rPr>
              <a:t>The City of Tallahassee is a partner in creating housing opportunities, encouraging new unit development, and broadening the availability of safe and healthy housing. </a:t>
            </a:r>
          </a:p>
          <a:p>
            <a:pPr algn="l">
              <a:lnSpc>
                <a:spcPts val="2521"/>
              </a:lnSpc>
            </a:pPr>
            <a:endParaRPr lang="en-US" sz="1801" dirty="0">
              <a:solidFill>
                <a:srgbClr val="172852"/>
              </a:solidFill>
              <a:latin typeface="Montserrat"/>
              <a:ea typeface="Montserrat"/>
              <a:cs typeface="Montserrat"/>
              <a:sym typeface="Montserrat"/>
            </a:endParaRPr>
          </a:p>
        </p:txBody>
      </p:sp>
      <p:sp>
        <p:nvSpPr>
          <p:cNvPr id="16" name="TextBox 16"/>
          <p:cNvSpPr txBox="1"/>
          <p:nvPr/>
        </p:nvSpPr>
        <p:spPr>
          <a:xfrm>
            <a:off x="7413716" y="6302111"/>
            <a:ext cx="3460567" cy="3135599"/>
          </a:xfrm>
          <a:prstGeom prst="rect">
            <a:avLst/>
          </a:prstGeom>
        </p:spPr>
        <p:txBody>
          <a:bodyPr lIns="0" tIns="0" rIns="0" bIns="0" rtlCol="0" anchor="t">
            <a:spAutoFit/>
          </a:bodyPr>
          <a:lstStyle/>
          <a:p>
            <a:pPr algn="l">
              <a:lnSpc>
                <a:spcPts val="2521"/>
              </a:lnSpc>
            </a:pPr>
            <a:r>
              <a:rPr lang="en-US" sz="1801" dirty="0">
                <a:solidFill>
                  <a:srgbClr val="172852"/>
                </a:solidFill>
                <a:latin typeface="Montserrat"/>
                <a:ea typeface="Montserrat"/>
                <a:cs typeface="Montserrat"/>
                <a:sym typeface="Montserrat"/>
              </a:rPr>
              <a:t>The City administers programs funded with CDBG and HOME, along with local and state dollars to increase and preserve the inventory of safe, healthy, and quality housing for any income level, providing safe spaces for vulnerable residents.</a:t>
            </a:r>
          </a:p>
          <a:p>
            <a:pPr algn="l">
              <a:lnSpc>
                <a:spcPts val="2521"/>
              </a:lnSpc>
            </a:pPr>
            <a:endParaRPr lang="en-US" sz="1801" dirty="0">
              <a:solidFill>
                <a:srgbClr val="172852"/>
              </a:solidFill>
              <a:latin typeface="Montserrat"/>
              <a:ea typeface="Montserrat"/>
              <a:cs typeface="Montserrat"/>
              <a:sym typeface="Montserrat"/>
            </a:endParaRPr>
          </a:p>
        </p:txBody>
      </p:sp>
      <p:sp>
        <p:nvSpPr>
          <p:cNvPr id="17" name="TextBox 17"/>
          <p:cNvSpPr txBox="1"/>
          <p:nvPr/>
        </p:nvSpPr>
        <p:spPr>
          <a:xfrm>
            <a:off x="2179781" y="5822353"/>
            <a:ext cx="3733576" cy="795089"/>
          </a:xfrm>
          <a:prstGeom prst="rect">
            <a:avLst/>
          </a:prstGeom>
        </p:spPr>
        <p:txBody>
          <a:bodyPr lIns="0" tIns="0" rIns="0" bIns="0" rtlCol="0" anchor="t">
            <a:spAutoFit/>
          </a:bodyPr>
          <a:lstStyle/>
          <a:p>
            <a:pPr algn="just">
              <a:lnSpc>
                <a:spcPts val="3079"/>
              </a:lnSpc>
            </a:pPr>
            <a:r>
              <a:rPr lang="en-US" sz="2799" b="1" u="sng" dirty="0">
                <a:solidFill>
                  <a:srgbClr val="172852"/>
                </a:solidFill>
                <a:latin typeface="Montserrat Bold"/>
                <a:ea typeface="Montserrat Bold"/>
                <a:cs typeface="Montserrat Bold"/>
                <a:sym typeface="Montserrat Bold"/>
                <a:hlinkClick r:id="rId6" tooltip="https://urldefense.com/v3/__https:/fhc.wildapricot.org/EmailTracker/LinkTracker.ashx?linkAndRecipientCode=7hQ6W9QADISaftkKbW78OSJYOqFSaIAJcWNH0sXov0*2bVRBw3FaIUT5xdaTRwNBviyML96kkklhfUrlwvlpLwReQR6i00T7JtQIrILtakRUA*3d__;JSU!!N4_s6dRKiShDng!cG16C34DnNecpL3mh4fvRHZfFxwzhC7EjHosG2bj_FxZPFp78dUwqxR9xQ4T6bXEWhfXoHmCapOMUJ-YSPP1zw$">
                  <a:extLst>
                    <a:ext uri="{A12FA001-AC4F-418D-AE19-62706E023703}">
                      <ahyp:hlinkClr xmlns:ahyp="http://schemas.microsoft.com/office/drawing/2018/hyperlinkcolor" val="tx"/>
                    </a:ext>
                  </a:extLst>
                </a:hlinkClick>
              </a:rPr>
              <a:t>WHO WE ARE</a:t>
            </a:r>
          </a:p>
          <a:p>
            <a:pPr algn="just">
              <a:lnSpc>
                <a:spcPts val="3079"/>
              </a:lnSpc>
            </a:pPr>
            <a:endParaRPr lang="en-US" sz="2799" b="1" u="sng" dirty="0">
              <a:solidFill>
                <a:srgbClr val="0000FF"/>
              </a:solidFill>
              <a:latin typeface="Montserrat Bold"/>
              <a:ea typeface="Montserrat Bold"/>
              <a:cs typeface="Montserrat Bold"/>
              <a:sym typeface="Montserrat Bold"/>
              <a:hlinkClick r:id="rId6" tooltip="https://urldefense.com/v3/__https:/fhc.wildapricot.org/EmailTracker/LinkTracker.ashx?linkAndRecipientCode=7hQ6W9QADISaftkKbW78OSJYOqFSaIAJcWNH0sXov0*2bVRBw3FaIUT5xdaTRwNBviyML96kkklhfUrlwvlpLwReQR6i00T7JtQIrILtakRUA*3d__;JSU!!N4_s6dRKiShDng!cG16C34DnNecpL3mh4fvRHZfFxwzhC7EjHosG2bj_FxZPFp78dUwqxR9xQ4T6bXEWhfXoHmCapOMUJ-YSPP1zw$">
                <a:extLst>
                  <a:ext uri="{A12FA001-AC4F-418D-AE19-62706E023703}">
                    <ahyp:hlinkClr xmlns:ahyp="http://schemas.microsoft.com/office/drawing/2018/hyperlinkcolor" val="tx"/>
                  </a:ext>
                </a:extLst>
              </a:hlinkClick>
            </a:endParaRPr>
          </a:p>
        </p:txBody>
      </p:sp>
      <p:sp>
        <p:nvSpPr>
          <p:cNvPr id="18" name="TextBox 18"/>
          <p:cNvSpPr txBox="1"/>
          <p:nvPr/>
        </p:nvSpPr>
        <p:spPr>
          <a:xfrm>
            <a:off x="7481169" y="5822353"/>
            <a:ext cx="3733576" cy="778510"/>
          </a:xfrm>
          <a:prstGeom prst="rect">
            <a:avLst/>
          </a:prstGeom>
        </p:spPr>
        <p:txBody>
          <a:bodyPr lIns="0" tIns="0" rIns="0" bIns="0" rtlCol="0" anchor="t">
            <a:spAutoFit/>
          </a:bodyPr>
          <a:lstStyle/>
          <a:p>
            <a:pPr algn="just">
              <a:lnSpc>
                <a:spcPts val="3079"/>
              </a:lnSpc>
            </a:pPr>
            <a:r>
              <a:rPr lang="en-US" sz="2799" b="1" u="sng">
                <a:solidFill>
                  <a:srgbClr val="172852"/>
                </a:solidFill>
                <a:latin typeface="Montserrat Bold"/>
                <a:ea typeface="Montserrat Bold"/>
                <a:cs typeface="Montserrat Bold"/>
                <a:sym typeface="Montserrat Bold"/>
              </a:rPr>
              <a:t>WHAT WE DO</a:t>
            </a:r>
          </a:p>
          <a:p>
            <a:pPr algn="just">
              <a:lnSpc>
                <a:spcPts val="3079"/>
              </a:lnSpc>
            </a:pPr>
            <a:endParaRPr lang="en-US" sz="2799" b="1" u="sng">
              <a:solidFill>
                <a:srgbClr val="172852"/>
              </a:solidFill>
              <a:latin typeface="Montserrat Bold"/>
              <a:ea typeface="Montserrat Bold"/>
              <a:cs typeface="Montserrat Bold"/>
              <a:sym typeface="Montserrat Bold"/>
            </a:endParaRPr>
          </a:p>
        </p:txBody>
      </p:sp>
      <p:sp>
        <p:nvSpPr>
          <p:cNvPr id="19" name="TextBox 19"/>
          <p:cNvSpPr txBox="1"/>
          <p:nvPr/>
        </p:nvSpPr>
        <p:spPr>
          <a:xfrm>
            <a:off x="12649231" y="6435996"/>
            <a:ext cx="3460567" cy="2821274"/>
          </a:xfrm>
          <a:prstGeom prst="rect">
            <a:avLst/>
          </a:prstGeom>
        </p:spPr>
        <p:txBody>
          <a:bodyPr lIns="0" tIns="0" rIns="0" bIns="0" rtlCol="0" anchor="t">
            <a:spAutoFit/>
          </a:bodyPr>
          <a:lstStyle/>
          <a:p>
            <a:pPr algn="l">
              <a:lnSpc>
                <a:spcPts val="2521"/>
              </a:lnSpc>
            </a:pPr>
            <a:r>
              <a:rPr lang="en-US" sz="1801">
                <a:solidFill>
                  <a:srgbClr val="172852"/>
                </a:solidFill>
                <a:latin typeface="Montserrat"/>
                <a:ea typeface="Montserrat"/>
                <a:cs typeface="Montserrat"/>
                <a:sym typeface="Montserrat"/>
              </a:rPr>
              <a:t>Our diverse programs and partnerships allow us to administer over $5M in grants and local funds annually, providing unique opportunities for creative and sustainable affordable housing solutions.</a:t>
            </a:r>
          </a:p>
          <a:p>
            <a:pPr algn="l">
              <a:lnSpc>
                <a:spcPts val="2521"/>
              </a:lnSpc>
            </a:pPr>
            <a:endParaRPr lang="en-US" sz="1801">
              <a:solidFill>
                <a:srgbClr val="172852"/>
              </a:solidFill>
              <a:latin typeface="Montserrat"/>
              <a:ea typeface="Montserrat"/>
              <a:cs typeface="Montserrat"/>
              <a:sym typeface="Montserrat"/>
            </a:endParaRPr>
          </a:p>
        </p:txBody>
      </p:sp>
      <p:sp>
        <p:nvSpPr>
          <p:cNvPr id="20" name="TextBox 20"/>
          <p:cNvSpPr txBox="1"/>
          <p:nvPr/>
        </p:nvSpPr>
        <p:spPr>
          <a:xfrm>
            <a:off x="12782581" y="5990975"/>
            <a:ext cx="3733576" cy="778510"/>
          </a:xfrm>
          <a:prstGeom prst="rect">
            <a:avLst/>
          </a:prstGeom>
        </p:spPr>
        <p:txBody>
          <a:bodyPr lIns="0" tIns="0" rIns="0" bIns="0" rtlCol="0" anchor="t">
            <a:spAutoFit/>
          </a:bodyPr>
          <a:lstStyle/>
          <a:p>
            <a:pPr algn="just">
              <a:lnSpc>
                <a:spcPts val="3079"/>
              </a:lnSpc>
            </a:pPr>
            <a:r>
              <a:rPr lang="en-US" sz="2799" b="1" u="sng">
                <a:solidFill>
                  <a:srgbClr val="172852"/>
                </a:solidFill>
                <a:latin typeface="Montserrat Bold"/>
                <a:ea typeface="Montserrat Bold"/>
                <a:cs typeface="Montserrat Bold"/>
                <a:sym typeface="Montserrat Bold"/>
              </a:rPr>
              <a:t>HOW WE DO IT</a:t>
            </a:r>
          </a:p>
          <a:p>
            <a:pPr algn="just">
              <a:lnSpc>
                <a:spcPts val="3079"/>
              </a:lnSpc>
            </a:pPr>
            <a:endParaRPr lang="en-US" sz="2799" b="1" u="sng">
              <a:solidFill>
                <a:srgbClr val="172852"/>
              </a:solidFill>
              <a:latin typeface="Montserrat Bold"/>
              <a:ea typeface="Montserrat Bold"/>
              <a:cs typeface="Montserrat Bold"/>
              <a:sym typeface="Montserrat Bold"/>
            </a:endParaRPr>
          </a:p>
        </p:txBody>
      </p:sp>
      <p:sp>
        <p:nvSpPr>
          <p:cNvPr id="21" name="Freeform 21"/>
          <p:cNvSpPr/>
          <p:nvPr/>
        </p:nvSpPr>
        <p:spPr>
          <a:xfrm>
            <a:off x="16362375" y="9290057"/>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7"/>
            <a:stretch>
              <a:fillRect l="-16652" r="-14904"/>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084" y="6362153"/>
            <a:ext cx="18516600" cy="4040855"/>
            <a:chOff x="0" y="0"/>
            <a:chExt cx="4816593" cy="1068111"/>
          </a:xfrm>
        </p:grpSpPr>
        <p:sp>
          <p:nvSpPr>
            <p:cNvPr id="3" name="Freeform 3"/>
            <p:cNvSpPr/>
            <p:nvPr/>
          </p:nvSpPr>
          <p:spPr>
            <a:xfrm>
              <a:off x="0" y="0"/>
              <a:ext cx="4816592" cy="1068110"/>
            </a:xfrm>
            <a:custGeom>
              <a:avLst/>
              <a:gdLst/>
              <a:ahLst/>
              <a:cxnLst/>
              <a:rect l="l" t="t" r="r" b="b"/>
              <a:pathLst>
                <a:path w="4816592" h="1068110">
                  <a:moveTo>
                    <a:pt x="0" y="0"/>
                  </a:moveTo>
                  <a:lnTo>
                    <a:pt x="4816592" y="0"/>
                  </a:lnTo>
                  <a:lnTo>
                    <a:pt x="4816592" y="1068110"/>
                  </a:lnTo>
                  <a:lnTo>
                    <a:pt x="0" y="1068110"/>
                  </a:lnTo>
                  <a:close/>
                </a:path>
              </a:pathLst>
            </a:custGeom>
            <a:solidFill>
              <a:srgbClr val="172852"/>
            </a:solidFill>
          </p:spPr>
          <p:txBody>
            <a:bodyPr/>
            <a:lstStyle/>
            <a:p>
              <a:endParaRPr lang="en-US"/>
            </a:p>
          </p:txBody>
        </p:sp>
        <p:sp>
          <p:nvSpPr>
            <p:cNvPr id="4" name="TextBox 4"/>
            <p:cNvSpPr txBox="1"/>
            <p:nvPr/>
          </p:nvSpPr>
          <p:spPr>
            <a:xfrm>
              <a:off x="0" y="0"/>
              <a:ext cx="4816593" cy="1068111"/>
            </a:xfrm>
            <a:prstGeom prst="rect">
              <a:avLst/>
            </a:prstGeom>
          </p:spPr>
          <p:txBody>
            <a:bodyPr lIns="50800" tIns="50800" rIns="50800" bIns="50800" rtlCol="0" anchor="ctr"/>
            <a:lstStyle/>
            <a:p>
              <a:pPr algn="ctr">
                <a:lnSpc>
                  <a:spcPts val="2480"/>
                </a:lnSpc>
              </a:pPr>
              <a:endParaRPr/>
            </a:p>
          </p:txBody>
        </p:sp>
      </p:grpSp>
      <p:grpSp>
        <p:nvGrpSpPr>
          <p:cNvPr id="7" name="Group 7"/>
          <p:cNvGrpSpPr/>
          <p:nvPr/>
        </p:nvGrpSpPr>
        <p:grpSpPr>
          <a:xfrm>
            <a:off x="12929844" y="5119687"/>
            <a:ext cx="3429158" cy="1767009"/>
            <a:chOff x="0" y="0"/>
            <a:chExt cx="903153" cy="465385"/>
          </a:xfrm>
        </p:grpSpPr>
        <p:sp>
          <p:nvSpPr>
            <p:cNvPr id="8" name="Freeform 8"/>
            <p:cNvSpPr/>
            <p:nvPr/>
          </p:nvSpPr>
          <p:spPr>
            <a:xfrm>
              <a:off x="0" y="0"/>
              <a:ext cx="903153" cy="465385"/>
            </a:xfrm>
            <a:custGeom>
              <a:avLst/>
              <a:gdLst/>
              <a:ahLst/>
              <a:cxnLst/>
              <a:rect l="l" t="t" r="r" b="b"/>
              <a:pathLst>
                <a:path w="903153" h="465385">
                  <a:moveTo>
                    <a:pt x="0" y="0"/>
                  </a:moveTo>
                  <a:lnTo>
                    <a:pt x="903153" y="0"/>
                  </a:lnTo>
                  <a:lnTo>
                    <a:pt x="903153" y="465385"/>
                  </a:lnTo>
                  <a:lnTo>
                    <a:pt x="0" y="465385"/>
                  </a:lnTo>
                  <a:close/>
                </a:path>
              </a:pathLst>
            </a:custGeom>
            <a:solidFill>
              <a:srgbClr val="D0A874"/>
            </a:solidFill>
          </p:spPr>
          <p:txBody>
            <a:bodyPr/>
            <a:lstStyle/>
            <a:p>
              <a:endParaRPr lang="en-US"/>
            </a:p>
          </p:txBody>
        </p:sp>
        <p:sp>
          <p:nvSpPr>
            <p:cNvPr id="9" name="TextBox 9"/>
            <p:cNvSpPr txBox="1"/>
            <p:nvPr/>
          </p:nvSpPr>
          <p:spPr>
            <a:xfrm>
              <a:off x="0" y="0"/>
              <a:ext cx="903153" cy="465385"/>
            </a:xfrm>
            <a:prstGeom prst="rect">
              <a:avLst/>
            </a:prstGeom>
          </p:spPr>
          <p:txBody>
            <a:bodyPr lIns="50800" tIns="50800" rIns="50800" bIns="50800" rtlCol="0" anchor="ctr"/>
            <a:lstStyle/>
            <a:p>
              <a:pPr algn="ctr">
                <a:lnSpc>
                  <a:spcPts val="2480"/>
                </a:lnSpc>
              </a:pPr>
              <a:endParaRPr/>
            </a:p>
          </p:txBody>
        </p:sp>
      </p:grpSp>
      <p:sp>
        <p:nvSpPr>
          <p:cNvPr id="10" name="Freeform 10"/>
          <p:cNvSpPr/>
          <p:nvPr/>
        </p:nvSpPr>
        <p:spPr>
          <a:xfrm>
            <a:off x="16113590" y="9258300"/>
            <a:ext cx="2065279" cy="817034"/>
          </a:xfrm>
          <a:custGeom>
            <a:avLst/>
            <a:gdLst/>
            <a:ahLst/>
            <a:cxnLst/>
            <a:rect l="l" t="t" r="r" b="b"/>
            <a:pathLst>
              <a:path w="2065279" h="817034">
                <a:moveTo>
                  <a:pt x="0" y="0"/>
                </a:moveTo>
                <a:lnTo>
                  <a:pt x="2065279" y="0"/>
                </a:lnTo>
                <a:lnTo>
                  <a:pt x="2065279" y="817034"/>
                </a:lnTo>
                <a:lnTo>
                  <a:pt x="0" y="817034"/>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3328045" y="5272527"/>
            <a:ext cx="2938325" cy="1614171"/>
          </a:xfrm>
          <a:prstGeom prst="rect">
            <a:avLst/>
          </a:prstGeom>
        </p:spPr>
        <p:txBody>
          <a:bodyPr lIns="0" tIns="0" rIns="0" bIns="0" rtlCol="0" anchor="t">
            <a:spAutoFit/>
          </a:bodyPr>
          <a:lstStyle/>
          <a:p>
            <a:pPr algn="ctr">
              <a:lnSpc>
                <a:spcPts val="4199"/>
              </a:lnSpc>
            </a:pPr>
            <a:r>
              <a:rPr lang="en-US" sz="2999" b="1" dirty="0">
                <a:solidFill>
                  <a:srgbClr val="172852"/>
                </a:solidFill>
                <a:latin typeface="Montserrat Bold"/>
                <a:ea typeface="Montserrat Bold"/>
                <a:cs typeface="Montserrat Bold"/>
                <a:sym typeface="Montserrat Bold"/>
              </a:rPr>
              <a:t>OUR COMMUNITY</a:t>
            </a:r>
          </a:p>
          <a:p>
            <a:pPr algn="ctr">
              <a:lnSpc>
                <a:spcPts val="4759"/>
              </a:lnSpc>
            </a:pPr>
            <a:endParaRPr lang="en-US" sz="2999" b="1" dirty="0">
              <a:solidFill>
                <a:srgbClr val="172852"/>
              </a:solidFill>
              <a:latin typeface="Montserrat Bold"/>
              <a:ea typeface="Montserrat Bold"/>
              <a:cs typeface="Montserrat Bold"/>
              <a:sym typeface="Montserrat Bold"/>
            </a:endParaRPr>
          </a:p>
        </p:txBody>
      </p:sp>
      <p:pic>
        <p:nvPicPr>
          <p:cNvPr id="12" name="Picture 3">
            <a:extLst>
              <a:ext uri="{FF2B5EF4-FFF2-40B4-BE49-F238E27FC236}">
                <a16:creationId xmlns:a16="http://schemas.microsoft.com/office/drawing/2014/main" id="{7A81661C-DE3B-C823-DA98-8B97E2F26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79" y="1603375"/>
            <a:ext cx="12585266" cy="70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0346-2FFC-5FE6-D71F-FF9A74575AA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A603EF3-8F72-7592-2239-B228DB0F7420}"/>
              </a:ext>
            </a:extLst>
          </p:cNvPr>
          <p:cNvGrpSpPr/>
          <p:nvPr/>
        </p:nvGrpSpPr>
        <p:grpSpPr>
          <a:xfrm>
            <a:off x="0" y="8461846"/>
            <a:ext cx="18288000" cy="1825154"/>
            <a:chOff x="0" y="0"/>
            <a:chExt cx="4816593" cy="480699"/>
          </a:xfrm>
        </p:grpSpPr>
        <p:sp>
          <p:nvSpPr>
            <p:cNvPr id="3" name="Freeform 3">
              <a:extLst>
                <a:ext uri="{FF2B5EF4-FFF2-40B4-BE49-F238E27FC236}">
                  <a16:creationId xmlns:a16="http://schemas.microsoft.com/office/drawing/2014/main" id="{3B4B38E2-7F80-FF5A-C52A-CBF5A5EC9F97}"/>
                </a:ext>
              </a:extLst>
            </p:cNvPr>
            <p:cNvSpPr/>
            <p:nvPr/>
          </p:nvSpPr>
          <p:spPr>
            <a:xfrm>
              <a:off x="0" y="0"/>
              <a:ext cx="4816592" cy="480699"/>
            </a:xfrm>
            <a:custGeom>
              <a:avLst/>
              <a:gdLst/>
              <a:ahLst/>
              <a:cxnLst/>
              <a:rect l="l" t="t" r="r" b="b"/>
              <a:pathLst>
                <a:path w="4816592" h="480699">
                  <a:moveTo>
                    <a:pt x="0" y="0"/>
                  </a:moveTo>
                  <a:lnTo>
                    <a:pt x="4816592" y="0"/>
                  </a:lnTo>
                  <a:lnTo>
                    <a:pt x="4816592" y="480699"/>
                  </a:lnTo>
                  <a:lnTo>
                    <a:pt x="0" y="480699"/>
                  </a:lnTo>
                  <a:close/>
                </a:path>
              </a:pathLst>
            </a:custGeom>
            <a:solidFill>
              <a:srgbClr val="172852"/>
            </a:solidFill>
          </p:spPr>
          <p:txBody>
            <a:bodyPr/>
            <a:lstStyle/>
            <a:p>
              <a:endParaRPr lang="en-US"/>
            </a:p>
          </p:txBody>
        </p:sp>
        <p:sp>
          <p:nvSpPr>
            <p:cNvPr id="4" name="TextBox 4">
              <a:extLst>
                <a:ext uri="{FF2B5EF4-FFF2-40B4-BE49-F238E27FC236}">
                  <a16:creationId xmlns:a16="http://schemas.microsoft.com/office/drawing/2014/main" id="{BB314616-23D7-89BE-16F9-9BF66C0FE1AA}"/>
                </a:ext>
              </a:extLst>
            </p:cNvPr>
            <p:cNvSpPr txBox="1"/>
            <p:nvPr/>
          </p:nvSpPr>
          <p:spPr>
            <a:xfrm>
              <a:off x="0" y="0"/>
              <a:ext cx="4816593" cy="480699"/>
            </a:xfrm>
            <a:prstGeom prst="rect">
              <a:avLst/>
            </a:prstGeom>
          </p:spPr>
          <p:txBody>
            <a:bodyPr lIns="50800" tIns="50800" rIns="50800" bIns="50800" rtlCol="0" anchor="ctr"/>
            <a:lstStyle/>
            <a:p>
              <a:pPr algn="ctr">
                <a:lnSpc>
                  <a:spcPts val="2480"/>
                </a:lnSpc>
              </a:pPr>
              <a:endParaRPr/>
            </a:p>
          </p:txBody>
        </p:sp>
      </p:grpSp>
      <p:grpSp>
        <p:nvGrpSpPr>
          <p:cNvPr id="5" name="Group 5">
            <a:extLst>
              <a:ext uri="{FF2B5EF4-FFF2-40B4-BE49-F238E27FC236}">
                <a16:creationId xmlns:a16="http://schemas.microsoft.com/office/drawing/2014/main" id="{984E2D56-F10E-8265-25B5-531086AF2BAA}"/>
              </a:ext>
            </a:extLst>
          </p:cNvPr>
          <p:cNvGrpSpPr/>
          <p:nvPr/>
        </p:nvGrpSpPr>
        <p:grpSpPr>
          <a:xfrm>
            <a:off x="615468" y="1028700"/>
            <a:ext cx="15952799" cy="8763000"/>
            <a:chOff x="0" y="0"/>
            <a:chExt cx="21270398" cy="11127631"/>
          </a:xfrm>
        </p:grpSpPr>
        <p:sp>
          <p:nvSpPr>
            <p:cNvPr id="6" name="AutoShape 6">
              <a:extLst>
                <a:ext uri="{FF2B5EF4-FFF2-40B4-BE49-F238E27FC236}">
                  <a16:creationId xmlns:a16="http://schemas.microsoft.com/office/drawing/2014/main" id="{2F7750AF-D62C-405C-3FE7-B1EBAE0EDCE2}"/>
                </a:ext>
              </a:extLst>
            </p:cNvPr>
            <p:cNvSpPr/>
            <p:nvPr/>
          </p:nvSpPr>
          <p:spPr>
            <a:xfrm>
              <a:off x="0" y="0"/>
              <a:ext cx="21270398" cy="11127631"/>
            </a:xfrm>
            <a:prstGeom prst="rect">
              <a:avLst/>
            </a:prstGeom>
            <a:solidFill>
              <a:srgbClr val="D0A874"/>
            </a:solidFill>
          </p:spPr>
          <p:txBody>
            <a:bodyPr/>
            <a:lstStyle/>
            <a:p>
              <a:endParaRPr lang="en-US"/>
            </a:p>
          </p:txBody>
        </p:sp>
      </p:grpSp>
      <p:sp>
        <p:nvSpPr>
          <p:cNvPr id="7" name="Freeform 7">
            <a:extLst>
              <a:ext uri="{FF2B5EF4-FFF2-40B4-BE49-F238E27FC236}">
                <a16:creationId xmlns:a16="http://schemas.microsoft.com/office/drawing/2014/main" id="{0A18190B-1260-74E2-D729-4D1C07321ACD}"/>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3"/>
            <a:stretch>
              <a:fillRect l="-16652" r="-14904"/>
            </a:stretch>
          </a:blipFill>
        </p:spPr>
        <p:txBody>
          <a:bodyPr/>
          <a:lstStyle/>
          <a:p>
            <a:endParaRPr lang="en-US"/>
          </a:p>
        </p:txBody>
      </p:sp>
      <p:sp>
        <p:nvSpPr>
          <p:cNvPr id="8" name="TextBox 8">
            <a:extLst>
              <a:ext uri="{FF2B5EF4-FFF2-40B4-BE49-F238E27FC236}">
                <a16:creationId xmlns:a16="http://schemas.microsoft.com/office/drawing/2014/main" id="{42A38196-A755-06F8-CFEB-DCE814135E52}"/>
              </a:ext>
            </a:extLst>
          </p:cNvPr>
          <p:cNvSpPr txBox="1"/>
          <p:nvPr/>
        </p:nvSpPr>
        <p:spPr>
          <a:xfrm>
            <a:off x="865598" y="1447844"/>
            <a:ext cx="13612401" cy="1282402"/>
          </a:xfrm>
          <a:prstGeom prst="rect">
            <a:avLst/>
          </a:prstGeom>
        </p:spPr>
        <p:txBody>
          <a:bodyPr wrap="square" lIns="0" tIns="0" rIns="0" bIns="0" rtlCol="0" anchor="t">
            <a:spAutoFit/>
          </a:bodyPr>
          <a:lstStyle/>
          <a:p>
            <a:pPr lvl="1">
              <a:lnSpc>
                <a:spcPts val="4950"/>
              </a:lnSpc>
            </a:pPr>
            <a:r>
              <a:rPr lang="en-US" sz="4500" b="1" dirty="0">
                <a:solidFill>
                  <a:srgbClr val="172852"/>
                </a:solidFill>
                <a:latin typeface="Montserrat Bold"/>
                <a:ea typeface="Montserrat Bold"/>
                <a:cs typeface="Montserrat Bold"/>
                <a:sym typeface="Montserrat Bold"/>
              </a:rPr>
              <a:t>INNOVATIVE INCENTIVES…</a:t>
            </a:r>
          </a:p>
          <a:p>
            <a:pPr algn="l">
              <a:lnSpc>
                <a:spcPts val="4950"/>
              </a:lnSpc>
            </a:pPr>
            <a:endParaRPr lang="en-US" sz="4500" b="1" dirty="0">
              <a:solidFill>
                <a:srgbClr val="172852"/>
              </a:solidFill>
              <a:latin typeface="Montserrat Bold"/>
              <a:ea typeface="Montserrat Bold"/>
              <a:cs typeface="Montserrat Bold"/>
              <a:sym typeface="Montserrat Bold"/>
            </a:endParaRPr>
          </a:p>
        </p:txBody>
      </p:sp>
      <p:sp>
        <p:nvSpPr>
          <p:cNvPr id="9" name="TextBox 9">
            <a:extLst>
              <a:ext uri="{FF2B5EF4-FFF2-40B4-BE49-F238E27FC236}">
                <a16:creationId xmlns:a16="http://schemas.microsoft.com/office/drawing/2014/main" id="{B10F40FB-14C1-D689-D280-FB0613BA52D9}"/>
              </a:ext>
            </a:extLst>
          </p:cNvPr>
          <p:cNvSpPr txBox="1"/>
          <p:nvPr/>
        </p:nvSpPr>
        <p:spPr>
          <a:xfrm>
            <a:off x="902916" y="2102387"/>
            <a:ext cx="15050540" cy="7755969"/>
          </a:xfrm>
          <a:prstGeom prst="rect">
            <a:avLst/>
          </a:prstGeom>
        </p:spPr>
        <p:txBody>
          <a:bodyPr lIns="0" tIns="0" rIns="0" bIns="0" rtlCol="0" anchor="t">
            <a:spAutoFit/>
          </a:bodyPr>
          <a:lstStyle/>
          <a:p>
            <a:pPr lvl="0"/>
            <a:r>
              <a:rPr lang="en-US" sz="2800" b="1" dirty="0"/>
              <a:t>Land Use &amp; Zoning Tools</a:t>
            </a:r>
            <a:endParaRPr lang="en-US" sz="2800" dirty="0"/>
          </a:p>
          <a:p>
            <a:pPr lvl="1"/>
            <a:r>
              <a:rPr lang="en-US" sz="2800" dirty="0"/>
              <a:t>-    Smaller lots, duplexes, ADU’s and other zoning flexibilities</a:t>
            </a:r>
          </a:p>
          <a:p>
            <a:pPr marL="914400" lvl="1" indent="-457200">
              <a:buFontTx/>
              <a:buChar char="-"/>
            </a:pPr>
            <a:r>
              <a:rPr lang="en-US" sz="2800" dirty="0"/>
              <a:t>Inclusionary housing ordinance with affordability requirements </a:t>
            </a:r>
          </a:p>
          <a:p>
            <a:pPr marL="914400" lvl="1" indent="-457200">
              <a:buFontTx/>
              <a:buChar char="-"/>
            </a:pPr>
            <a:r>
              <a:rPr lang="en-US" sz="2800" dirty="0"/>
              <a:t>Land use waivers (Live Local, YIGBY) allowing for flexibility in placement, zoning, density, height, and other restrictions that increase the cost of construction</a:t>
            </a:r>
          </a:p>
          <a:p>
            <a:pPr marL="914400" lvl="1" indent="-457200">
              <a:buFontTx/>
              <a:buChar char="-"/>
            </a:pPr>
            <a:r>
              <a:rPr lang="en-US" sz="2800" dirty="0"/>
              <a:t>NRSA’s and land trusts</a:t>
            </a:r>
          </a:p>
          <a:p>
            <a:pPr marL="914400" lvl="1" indent="-457200">
              <a:buFontTx/>
              <a:buChar char="-"/>
            </a:pPr>
            <a:endParaRPr lang="en-US" sz="2800" dirty="0"/>
          </a:p>
          <a:p>
            <a:pPr lvl="0"/>
            <a:r>
              <a:rPr lang="en-US" sz="2800" b="1" dirty="0"/>
              <a:t>Financial Tools</a:t>
            </a:r>
            <a:endParaRPr lang="en-US" sz="2800" dirty="0"/>
          </a:p>
          <a:p>
            <a:pPr marL="914400" lvl="1" indent="-457200">
              <a:buFontTx/>
              <a:buChar char="-"/>
            </a:pPr>
            <a:r>
              <a:rPr lang="en-US" sz="2800" dirty="0"/>
              <a:t>Subsidy via federal and state funding, local trust funds, and TIF districts</a:t>
            </a:r>
          </a:p>
          <a:p>
            <a:pPr marL="914400" lvl="1" indent="-457200">
              <a:buFontTx/>
              <a:buChar char="-"/>
            </a:pPr>
            <a:r>
              <a:rPr lang="en-US" sz="2800" dirty="0"/>
              <a:t>Public lands suitable for affordable housing are made first available via donation to affordable housing partners (Land Trust, Habitat, CHDO)</a:t>
            </a:r>
          </a:p>
          <a:p>
            <a:pPr marL="914400" lvl="1" indent="-457200">
              <a:buFontTx/>
              <a:buChar char="-"/>
            </a:pPr>
            <a:r>
              <a:rPr lang="en-US" sz="2800" dirty="0"/>
              <a:t>Fee waivers or reductions for affordable housing</a:t>
            </a:r>
          </a:p>
          <a:p>
            <a:pPr marL="914400" lvl="1" indent="-457200">
              <a:buFontTx/>
              <a:buChar char="-"/>
            </a:pPr>
            <a:endParaRPr lang="en-US" sz="2800" dirty="0"/>
          </a:p>
          <a:p>
            <a:pPr lvl="0"/>
            <a:r>
              <a:rPr lang="en-US" sz="2800" b="1" dirty="0"/>
              <a:t>Capacity Building</a:t>
            </a:r>
            <a:endParaRPr lang="en-US" sz="2800" dirty="0"/>
          </a:p>
          <a:p>
            <a:pPr marL="914400" lvl="1" indent="-457200">
              <a:buFontTx/>
              <a:buChar char="-"/>
            </a:pPr>
            <a:r>
              <a:rPr lang="en-US" sz="2800" dirty="0"/>
              <a:t>Technical assistance through the City’s </a:t>
            </a:r>
            <a:r>
              <a:rPr lang="en-US" sz="2800" dirty="0" err="1"/>
              <a:t>DesignWorks</a:t>
            </a:r>
            <a:r>
              <a:rPr lang="en-US" sz="2800" dirty="0"/>
              <a:t> studio on planning, lot placement, zoning, land use, etc. </a:t>
            </a:r>
          </a:p>
          <a:p>
            <a:pPr marL="914400" lvl="1" indent="-457200">
              <a:buFontTx/>
              <a:buChar char="-"/>
            </a:pPr>
            <a:r>
              <a:rPr lang="en-US" sz="2800" dirty="0"/>
              <a:t>Technical assistance on all federal cross-cutting requirements</a:t>
            </a:r>
          </a:p>
          <a:p>
            <a:pPr marL="914400" lvl="1" indent="-457200">
              <a:buFontTx/>
              <a:buChar char="-"/>
            </a:pPr>
            <a:r>
              <a:rPr lang="en-US" sz="2800" dirty="0"/>
              <a:t>Expedited permitting and expert help navigating the development process</a:t>
            </a:r>
            <a:endParaRPr lang="en-US" sz="2600" dirty="0">
              <a:solidFill>
                <a:srgbClr val="172852"/>
              </a:solidFill>
              <a:latin typeface="Montserrat"/>
              <a:ea typeface="Montserrat"/>
              <a:cs typeface="Montserrat"/>
              <a:sym typeface="Montserrat"/>
            </a:endParaRPr>
          </a:p>
        </p:txBody>
      </p:sp>
      <p:grpSp>
        <p:nvGrpSpPr>
          <p:cNvPr id="10" name="Group 10">
            <a:extLst>
              <a:ext uri="{FF2B5EF4-FFF2-40B4-BE49-F238E27FC236}">
                <a16:creationId xmlns:a16="http://schemas.microsoft.com/office/drawing/2014/main" id="{E1FF943E-0F1E-4D27-632E-DA568E33116D}"/>
              </a:ext>
            </a:extLst>
          </p:cNvPr>
          <p:cNvGrpSpPr/>
          <p:nvPr/>
        </p:nvGrpSpPr>
        <p:grpSpPr>
          <a:xfrm>
            <a:off x="13519533" y="148683"/>
            <a:ext cx="4539867" cy="3013618"/>
            <a:chOff x="0" y="0"/>
            <a:chExt cx="903153" cy="465385"/>
          </a:xfrm>
        </p:grpSpPr>
        <p:sp>
          <p:nvSpPr>
            <p:cNvPr id="11" name="Freeform 11">
              <a:extLst>
                <a:ext uri="{FF2B5EF4-FFF2-40B4-BE49-F238E27FC236}">
                  <a16:creationId xmlns:a16="http://schemas.microsoft.com/office/drawing/2014/main" id="{7ABBAA39-BA50-D21B-96F9-4B667F4DA8A8}"/>
                </a:ext>
              </a:extLst>
            </p:cNvPr>
            <p:cNvSpPr/>
            <p:nvPr/>
          </p:nvSpPr>
          <p:spPr>
            <a:xfrm>
              <a:off x="0" y="0"/>
              <a:ext cx="903153" cy="465385"/>
            </a:xfrm>
            <a:custGeom>
              <a:avLst/>
              <a:gdLst/>
              <a:ahLst/>
              <a:cxnLst/>
              <a:rect l="l" t="t" r="r" b="b"/>
              <a:pathLst>
                <a:path w="903153" h="465385">
                  <a:moveTo>
                    <a:pt x="0" y="0"/>
                  </a:moveTo>
                  <a:lnTo>
                    <a:pt x="903153" y="0"/>
                  </a:lnTo>
                  <a:lnTo>
                    <a:pt x="903153" y="465385"/>
                  </a:lnTo>
                  <a:lnTo>
                    <a:pt x="0" y="465385"/>
                  </a:lnTo>
                  <a:close/>
                </a:path>
              </a:pathLst>
            </a:custGeom>
            <a:solidFill>
              <a:srgbClr val="172852"/>
            </a:solidFill>
          </p:spPr>
          <p:txBody>
            <a:bodyPr/>
            <a:lstStyle/>
            <a:p>
              <a:endParaRPr lang="en-US"/>
            </a:p>
          </p:txBody>
        </p:sp>
        <p:sp>
          <p:nvSpPr>
            <p:cNvPr id="12" name="TextBox 12">
              <a:extLst>
                <a:ext uri="{FF2B5EF4-FFF2-40B4-BE49-F238E27FC236}">
                  <a16:creationId xmlns:a16="http://schemas.microsoft.com/office/drawing/2014/main" id="{12B3BEB7-4B27-B2BB-6AE9-3B7BAC69D7F7}"/>
                </a:ext>
              </a:extLst>
            </p:cNvPr>
            <p:cNvSpPr txBox="1"/>
            <p:nvPr/>
          </p:nvSpPr>
          <p:spPr>
            <a:xfrm>
              <a:off x="0" y="0"/>
              <a:ext cx="903153" cy="465385"/>
            </a:xfrm>
            <a:prstGeom prst="rect">
              <a:avLst/>
            </a:prstGeom>
          </p:spPr>
          <p:txBody>
            <a:bodyPr lIns="50800" tIns="50800" rIns="50800" bIns="50800" rtlCol="0" anchor="ctr"/>
            <a:lstStyle/>
            <a:p>
              <a:pPr algn="ctr">
                <a:lnSpc>
                  <a:spcPts val="2480"/>
                </a:lnSpc>
              </a:pPr>
              <a:endParaRPr/>
            </a:p>
          </p:txBody>
        </p:sp>
      </p:grpSp>
      <p:sp>
        <p:nvSpPr>
          <p:cNvPr id="13" name="TextBox 13">
            <a:extLst>
              <a:ext uri="{FF2B5EF4-FFF2-40B4-BE49-F238E27FC236}">
                <a16:creationId xmlns:a16="http://schemas.microsoft.com/office/drawing/2014/main" id="{1A8D8327-F68F-42CE-4849-58D1FC1DB84F}"/>
              </a:ext>
            </a:extLst>
          </p:cNvPr>
          <p:cNvSpPr txBox="1"/>
          <p:nvPr/>
        </p:nvSpPr>
        <p:spPr>
          <a:xfrm>
            <a:off x="13792200" y="341947"/>
            <a:ext cx="885050" cy="306705"/>
          </a:xfrm>
          <a:prstGeom prst="rect">
            <a:avLst/>
          </a:prstGeom>
        </p:spPr>
        <p:txBody>
          <a:bodyPr lIns="0" tIns="0" rIns="0" bIns="0" rtlCol="0" anchor="t">
            <a:spAutoFit/>
          </a:bodyPr>
          <a:lstStyle/>
          <a:p>
            <a:pPr algn="ctr">
              <a:lnSpc>
                <a:spcPts val="2520"/>
              </a:lnSpc>
            </a:pPr>
            <a:r>
              <a:rPr lang="en-US" sz="1800" dirty="0">
                <a:solidFill>
                  <a:srgbClr val="FFFFFF"/>
                </a:solidFill>
                <a:latin typeface="Futura 1"/>
                <a:ea typeface="Futura 1"/>
                <a:cs typeface="Futura 1"/>
                <a:sym typeface="Futura 1"/>
              </a:rPr>
              <a:t>NOTE:</a:t>
            </a:r>
          </a:p>
        </p:txBody>
      </p:sp>
      <p:sp>
        <p:nvSpPr>
          <p:cNvPr id="14" name="TextBox 14">
            <a:extLst>
              <a:ext uri="{FF2B5EF4-FFF2-40B4-BE49-F238E27FC236}">
                <a16:creationId xmlns:a16="http://schemas.microsoft.com/office/drawing/2014/main" id="{2C6CCC90-E7CE-8788-D5E8-F68729C5EE92}"/>
              </a:ext>
            </a:extLst>
          </p:cNvPr>
          <p:cNvSpPr txBox="1"/>
          <p:nvPr/>
        </p:nvSpPr>
        <p:spPr>
          <a:xfrm>
            <a:off x="13896064" y="667120"/>
            <a:ext cx="3706242" cy="2215991"/>
          </a:xfrm>
          <a:prstGeom prst="rect">
            <a:avLst/>
          </a:prstGeom>
        </p:spPr>
        <p:txBody>
          <a:bodyPr wrap="square" lIns="0" tIns="0" rIns="0" bIns="0" rtlCol="0" anchor="t">
            <a:spAutoFit/>
          </a:bodyPr>
          <a:lstStyle/>
          <a:p>
            <a:pPr algn="l"/>
            <a:r>
              <a:rPr kumimoji="0" lang="en-US" sz="2400" b="0" i="0" u="none" strike="noStrike" kern="1200" cap="none" spc="0" normalizeH="0" baseline="0" noProof="0" dirty="0">
                <a:ln>
                  <a:noFill/>
                </a:ln>
                <a:solidFill>
                  <a:srgbClr val="FFFFFF"/>
                </a:solidFill>
                <a:effectLst/>
                <a:uLnTx/>
                <a:uFillTx/>
                <a:latin typeface="Georgia Pro Cond" panose="02040506050405020303" pitchFamily="18" charset="0"/>
                <a:ea typeface="Futura 2"/>
                <a:cs typeface="Futura 2"/>
                <a:sym typeface="Futura 2"/>
              </a:rPr>
              <a:t>Coordination and collaboration between the Planning and Housing departments is key to advancing innovative affordable housing policy.</a:t>
            </a:r>
            <a:endParaRPr lang="en-US" sz="2400" dirty="0">
              <a:solidFill>
                <a:srgbClr val="FFFFFF"/>
              </a:solidFill>
              <a:latin typeface="Futura 2"/>
              <a:ea typeface="Futura 2"/>
              <a:cs typeface="Futura 2"/>
              <a:sym typeface="Futura 2"/>
            </a:endParaRPr>
          </a:p>
        </p:txBody>
      </p:sp>
    </p:spTree>
    <p:extLst>
      <p:ext uri="{BB962C8B-B14F-4D97-AF65-F5344CB8AC3E}">
        <p14:creationId xmlns:p14="http://schemas.microsoft.com/office/powerpoint/2010/main" val="294527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F9E84-7979-730F-0475-A7D6D45415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7B641E1-856A-B7AC-3CC7-BE2E14B3858A}"/>
              </a:ext>
            </a:extLst>
          </p:cNvPr>
          <p:cNvGrpSpPr/>
          <p:nvPr/>
        </p:nvGrpSpPr>
        <p:grpSpPr>
          <a:xfrm>
            <a:off x="0" y="8461846"/>
            <a:ext cx="18288000" cy="1825154"/>
            <a:chOff x="0" y="0"/>
            <a:chExt cx="4816593" cy="480699"/>
          </a:xfrm>
        </p:grpSpPr>
        <p:sp>
          <p:nvSpPr>
            <p:cNvPr id="3" name="Freeform 3">
              <a:extLst>
                <a:ext uri="{FF2B5EF4-FFF2-40B4-BE49-F238E27FC236}">
                  <a16:creationId xmlns:a16="http://schemas.microsoft.com/office/drawing/2014/main" id="{499E579D-A08E-9921-51BA-9A28911EEC0F}"/>
                </a:ext>
              </a:extLst>
            </p:cNvPr>
            <p:cNvSpPr/>
            <p:nvPr/>
          </p:nvSpPr>
          <p:spPr>
            <a:xfrm>
              <a:off x="0" y="0"/>
              <a:ext cx="4816592" cy="480699"/>
            </a:xfrm>
            <a:custGeom>
              <a:avLst/>
              <a:gdLst/>
              <a:ahLst/>
              <a:cxnLst/>
              <a:rect l="l" t="t" r="r" b="b"/>
              <a:pathLst>
                <a:path w="4816592" h="480699">
                  <a:moveTo>
                    <a:pt x="0" y="0"/>
                  </a:moveTo>
                  <a:lnTo>
                    <a:pt x="4816592" y="0"/>
                  </a:lnTo>
                  <a:lnTo>
                    <a:pt x="4816592" y="480699"/>
                  </a:lnTo>
                  <a:lnTo>
                    <a:pt x="0" y="480699"/>
                  </a:lnTo>
                  <a:close/>
                </a:path>
              </a:pathLst>
            </a:custGeom>
            <a:solidFill>
              <a:srgbClr val="172852"/>
            </a:solidFill>
          </p:spPr>
          <p:txBody>
            <a:bodyPr/>
            <a:lstStyle/>
            <a:p>
              <a:endParaRPr lang="en-US"/>
            </a:p>
          </p:txBody>
        </p:sp>
        <p:sp>
          <p:nvSpPr>
            <p:cNvPr id="4" name="TextBox 4">
              <a:extLst>
                <a:ext uri="{FF2B5EF4-FFF2-40B4-BE49-F238E27FC236}">
                  <a16:creationId xmlns:a16="http://schemas.microsoft.com/office/drawing/2014/main" id="{8E82BE1B-FB8E-199F-3A88-7BA495C73DF6}"/>
                </a:ext>
              </a:extLst>
            </p:cNvPr>
            <p:cNvSpPr txBox="1"/>
            <p:nvPr/>
          </p:nvSpPr>
          <p:spPr>
            <a:xfrm>
              <a:off x="0" y="0"/>
              <a:ext cx="4816593" cy="480699"/>
            </a:xfrm>
            <a:prstGeom prst="rect">
              <a:avLst/>
            </a:prstGeom>
          </p:spPr>
          <p:txBody>
            <a:bodyPr lIns="50800" tIns="50800" rIns="50800" bIns="50800" rtlCol="0" anchor="ctr"/>
            <a:lstStyle/>
            <a:p>
              <a:pPr algn="ctr">
                <a:lnSpc>
                  <a:spcPts val="2480"/>
                </a:lnSpc>
              </a:pPr>
              <a:endParaRPr/>
            </a:p>
          </p:txBody>
        </p:sp>
      </p:grpSp>
      <p:grpSp>
        <p:nvGrpSpPr>
          <p:cNvPr id="5" name="Group 5">
            <a:extLst>
              <a:ext uri="{FF2B5EF4-FFF2-40B4-BE49-F238E27FC236}">
                <a16:creationId xmlns:a16="http://schemas.microsoft.com/office/drawing/2014/main" id="{D8B5000B-7E19-1B2F-4777-12CA5AFB8C73}"/>
              </a:ext>
            </a:extLst>
          </p:cNvPr>
          <p:cNvGrpSpPr/>
          <p:nvPr/>
        </p:nvGrpSpPr>
        <p:grpSpPr>
          <a:xfrm>
            <a:off x="381000" y="437028"/>
            <a:ext cx="16687800" cy="9026745"/>
            <a:chOff x="0" y="0"/>
            <a:chExt cx="21270398" cy="11127631"/>
          </a:xfrm>
        </p:grpSpPr>
        <p:sp>
          <p:nvSpPr>
            <p:cNvPr id="6" name="AutoShape 6">
              <a:extLst>
                <a:ext uri="{FF2B5EF4-FFF2-40B4-BE49-F238E27FC236}">
                  <a16:creationId xmlns:a16="http://schemas.microsoft.com/office/drawing/2014/main" id="{B4CFFB4F-4897-E163-DB3C-375E474E31D1}"/>
                </a:ext>
              </a:extLst>
            </p:cNvPr>
            <p:cNvSpPr/>
            <p:nvPr/>
          </p:nvSpPr>
          <p:spPr>
            <a:xfrm>
              <a:off x="0" y="0"/>
              <a:ext cx="21270398" cy="11127631"/>
            </a:xfrm>
            <a:prstGeom prst="rect">
              <a:avLst/>
            </a:prstGeom>
            <a:solidFill>
              <a:srgbClr val="D0A874"/>
            </a:solidFill>
          </p:spPr>
          <p:txBody>
            <a:bodyPr/>
            <a:lstStyle/>
            <a:p>
              <a:endParaRPr lang="en-US"/>
            </a:p>
          </p:txBody>
        </p:sp>
      </p:grpSp>
      <p:sp>
        <p:nvSpPr>
          <p:cNvPr id="7" name="Freeform 7">
            <a:extLst>
              <a:ext uri="{FF2B5EF4-FFF2-40B4-BE49-F238E27FC236}">
                <a16:creationId xmlns:a16="http://schemas.microsoft.com/office/drawing/2014/main" id="{6BBB690E-5BE3-346C-1765-D227D538684D}"/>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3"/>
            <a:stretch>
              <a:fillRect l="-16652" r="-14904"/>
            </a:stretch>
          </a:blipFill>
        </p:spPr>
        <p:txBody>
          <a:bodyPr/>
          <a:lstStyle/>
          <a:p>
            <a:endParaRPr lang="en-US"/>
          </a:p>
        </p:txBody>
      </p:sp>
      <p:sp>
        <p:nvSpPr>
          <p:cNvPr id="8" name="TextBox 8">
            <a:extLst>
              <a:ext uri="{FF2B5EF4-FFF2-40B4-BE49-F238E27FC236}">
                <a16:creationId xmlns:a16="http://schemas.microsoft.com/office/drawing/2014/main" id="{F8D73580-0BD8-2133-E53C-81353DE350C9}"/>
              </a:ext>
            </a:extLst>
          </p:cNvPr>
          <p:cNvSpPr txBox="1"/>
          <p:nvPr/>
        </p:nvSpPr>
        <p:spPr>
          <a:xfrm>
            <a:off x="882117" y="748453"/>
            <a:ext cx="14679201" cy="1282402"/>
          </a:xfrm>
          <a:prstGeom prst="rect">
            <a:avLst/>
          </a:prstGeom>
        </p:spPr>
        <p:txBody>
          <a:bodyPr wrap="square" lIns="0" tIns="0" rIns="0" bIns="0" rtlCol="0" anchor="t">
            <a:spAutoFit/>
          </a:bodyPr>
          <a:lstStyle/>
          <a:p>
            <a:pPr algn="r">
              <a:lnSpc>
                <a:spcPts val="4950"/>
              </a:lnSpc>
            </a:pPr>
            <a:r>
              <a:rPr lang="en-US" sz="4500" b="1" dirty="0">
                <a:solidFill>
                  <a:srgbClr val="172852"/>
                </a:solidFill>
                <a:latin typeface="Montserrat Bold"/>
                <a:ea typeface="Montserrat Bold"/>
                <a:cs typeface="Montserrat Bold"/>
                <a:sym typeface="Montserrat Bold"/>
              </a:rPr>
              <a:t>…SUPPORT INNOVATIVE PROGRAMS</a:t>
            </a:r>
          </a:p>
          <a:p>
            <a:pPr algn="l">
              <a:lnSpc>
                <a:spcPts val="4950"/>
              </a:lnSpc>
            </a:pPr>
            <a:endParaRPr lang="en-US" sz="4500" b="1" dirty="0">
              <a:solidFill>
                <a:srgbClr val="172852"/>
              </a:solidFill>
              <a:latin typeface="Montserrat Bold"/>
              <a:ea typeface="Montserrat Bold"/>
              <a:cs typeface="Montserrat Bold"/>
              <a:sym typeface="Montserrat Bold"/>
            </a:endParaRPr>
          </a:p>
        </p:txBody>
      </p:sp>
      <p:sp>
        <p:nvSpPr>
          <p:cNvPr id="9" name="TextBox 9">
            <a:extLst>
              <a:ext uri="{FF2B5EF4-FFF2-40B4-BE49-F238E27FC236}">
                <a16:creationId xmlns:a16="http://schemas.microsoft.com/office/drawing/2014/main" id="{AB2A430B-96F9-F8AA-5BB6-E29AA1174E76}"/>
              </a:ext>
            </a:extLst>
          </p:cNvPr>
          <p:cNvSpPr txBox="1"/>
          <p:nvPr/>
        </p:nvSpPr>
        <p:spPr>
          <a:xfrm>
            <a:off x="882117" y="1640685"/>
            <a:ext cx="15050540" cy="7815281"/>
          </a:xfrm>
          <a:prstGeom prst="rect">
            <a:avLst/>
          </a:prstGeom>
        </p:spPr>
        <p:txBody>
          <a:bodyPr lIns="0" tIns="0" rIns="0" bIns="0" rtlCol="0" anchor="t">
            <a:spAutoFit/>
          </a:bodyPr>
          <a:lstStyle/>
          <a:p>
            <a:pPr algn="l">
              <a:lnSpc>
                <a:spcPts val="3640"/>
              </a:lnSpc>
            </a:pPr>
            <a:r>
              <a:rPr lang="en-US" sz="2600" b="1" dirty="0">
                <a:solidFill>
                  <a:srgbClr val="172852"/>
                </a:solidFill>
                <a:latin typeface="Montserrat Bold"/>
                <a:ea typeface="Montserrat"/>
                <a:cs typeface="Montserrat"/>
                <a:sym typeface="Montserrat Bold"/>
              </a:rPr>
              <a:t>Housing Development/Preservation Programs</a:t>
            </a:r>
            <a:r>
              <a:rPr lang="en-US" sz="2600" dirty="0">
                <a:solidFill>
                  <a:srgbClr val="172852"/>
                </a:solidFill>
                <a:latin typeface="Montserrat"/>
                <a:ea typeface="Montserrat"/>
                <a:cs typeface="Montserrat"/>
                <a:sym typeface="Montserrat"/>
              </a:rPr>
              <a:t> </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Inclusionary housing</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Community Housing Development Organizations </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Affordable Housing Construction Loan Program</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Habitat for Humanity</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Community Land Trust</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Multifamily Development Program</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Rental/Homeowner Rehabilitation Programs</a:t>
            </a:r>
          </a:p>
          <a:p>
            <a:pPr marL="561342" lvl="1" indent="-280671" algn="l">
              <a:lnSpc>
                <a:spcPts val="3640"/>
              </a:lnSpc>
              <a:buFont typeface="Arial"/>
              <a:buChar char="•"/>
            </a:pPr>
            <a:endParaRPr lang="en-US" sz="2600" dirty="0">
              <a:solidFill>
                <a:srgbClr val="172852"/>
              </a:solidFill>
              <a:latin typeface="Montserrat"/>
              <a:ea typeface="Montserrat"/>
              <a:cs typeface="Montserrat"/>
              <a:sym typeface="Montserrat"/>
            </a:endParaRPr>
          </a:p>
          <a:p>
            <a:pPr algn="l">
              <a:lnSpc>
                <a:spcPts val="3640"/>
              </a:lnSpc>
            </a:pPr>
            <a:r>
              <a:rPr lang="en-US" sz="2600" b="1" dirty="0">
                <a:solidFill>
                  <a:srgbClr val="172852"/>
                </a:solidFill>
                <a:latin typeface="Montserrat Bold"/>
                <a:ea typeface="Montserrat Bold"/>
                <a:cs typeface="Montserrat Bold"/>
                <a:sym typeface="Montserrat Bold"/>
              </a:rPr>
              <a:t>Land Use/Planning and Resources</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Infill development</a:t>
            </a:r>
          </a:p>
          <a:p>
            <a:pPr marL="561342" lvl="1" indent="-280671" algn="l">
              <a:lnSpc>
                <a:spcPts val="3640"/>
              </a:lnSpc>
              <a:buFont typeface="Arial"/>
              <a:buChar char="•"/>
            </a:pPr>
            <a:r>
              <a:rPr lang="en-US" sz="2600" dirty="0">
                <a:solidFill>
                  <a:srgbClr val="172852"/>
                </a:solidFill>
                <a:latin typeface="Montserrat"/>
                <a:ea typeface="Montserrat"/>
                <a:cs typeface="Montserrat"/>
                <a:sym typeface="Montserrat"/>
              </a:rPr>
              <a:t>Property escheatment</a:t>
            </a:r>
          </a:p>
          <a:p>
            <a:pPr marL="561342" lvl="1" indent="-280671">
              <a:lnSpc>
                <a:spcPts val="3640"/>
              </a:lnSpc>
              <a:buFont typeface="Arial"/>
              <a:buChar char="•"/>
            </a:pPr>
            <a:r>
              <a:rPr lang="en-US" sz="2600" dirty="0">
                <a:solidFill>
                  <a:srgbClr val="172852"/>
                </a:solidFill>
                <a:latin typeface="Montserrat"/>
                <a:ea typeface="Montserrat"/>
                <a:cs typeface="Montserrat"/>
                <a:sym typeface="Montserrat"/>
              </a:rPr>
              <a:t>Subsidy</a:t>
            </a:r>
          </a:p>
          <a:p>
            <a:pPr marL="561342" lvl="1" indent="-280671">
              <a:lnSpc>
                <a:spcPts val="3640"/>
              </a:lnSpc>
              <a:buFont typeface="Arial"/>
              <a:buChar char="•"/>
            </a:pPr>
            <a:r>
              <a:rPr lang="en-US" sz="2600" dirty="0">
                <a:solidFill>
                  <a:srgbClr val="172852"/>
                </a:solidFill>
                <a:latin typeface="Montserrat"/>
                <a:ea typeface="Montserrat"/>
                <a:cs typeface="Montserrat"/>
                <a:sym typeface="Montserrat"/>
              </a:rPr>
              <a:t>Purchase Assistance</a:t>
            </a:r>
          </a:p>
          <a:p>
            <a:pPr marL="561342" lvl="1" indent="-280671">
              <a:lnSpc>
                <a:spcPts val="3640"/>
              </a:lnSpc>
              <a:buFont typeface="Arial"/>
              <a:buChar char="•"/>
            </a:pPr>
            <a:r>
              <a:rPr lang="en-US" sz="2600" dirty="0">
                <a:solidFill>
                  <a:srgbClr val="172852"/>
                </a:solidFill>
                <a:latin typeface="Montserrat"/>
                <a:ea typeface="Montserrat"/>
                <a:cs typeface="Montserrat"/>
                <a:sym typeface="Montserrat"/>
              </a:rPr>
              <a:t>Waivers</a:t>
            </a:r>
          </a:p>
          <a:p>
            <a:pPr marL="561342" lvl="1" indent="-280671">
              <a:lnSpc>
                <a:spcPts val="3640"/>
              </a:lnSpc>
              <a:buFont typeface="Arial"/>
              <a:buChar char="•"/>
            </a:pPr>
            <a:r>
              <a:rPr lang="en-US" sz="2600" dirty="0">
                <a:solidFill>
                  <a:srgbClr val="172852"/>
                </a:solidFill>
                <a:latin typeface="Montserrat"/>
                <a:ea typeface="Montserrat"/>
                <a:cs typeface="Montserrat"/>
                <a:sym typeface="Montserrat"/>
              </a:rPr>
              <a:t>Permitting and zoning flexibilities</a:t>
            </a:r>
          </a:p>
          <a:p>
            <a:pPr marL="561342" lvl="1" indent="-280671" algn="l">
              <a:lnSpc>
                <a:spcPts val="3640"/>
              </a:lnSpc>
              <a:buFont typeface="Arial"/>
              <a:buChar char="•"/>
            </a:pPr>
            <a:endParaRPr lang="en-US" sz="2600" dirty="0">
              <a:solidFill>
                <a:srgbClr val="172852"/>
              </a:solidFill>
              <a:latin typeface="Montserrat"/>
              <a:ea typeface="Montserrat"/>
              <a:cs typeface="Montserrat"/>
              <a:sym typeface="Montserrat"/>
            </a:endParaRPr>
          </a:p>
        </p:txBody>
      </p:sp>
      <p:grpSp>
        <p:nvGrpSpPr>
          <p:cNvPr id="10" name="Group 10">
            <a:extLst>
              <a:ext uri="{FF2B5EF4-FFF2-40B4-BE49-F238E27FC236}">
                <a16:creationId xmlns:a16="http://schemas.microsoft.com/office/drawing/2014/main" id="{63291814-E0B1-5ADD-CFB4-A71EEEBEECB8}"/>
              </a:ext>
            </a:extLst>
          </p:cNvPr>
          <p:cNvGrpSpPr/>
          <p:nvPr/>
        </p:nvGrpSpPr>
        <p:grpSpPr>
          <a:xfrm>
            <a:off x="12005993" y="5833541"/>
            <a:ext cx="5105558" cy="3645617"/>
            <a:chOff x="0" y="0"/>
            <a:chExt cx="903153" cy="465385"/>
          </a:xfrm>
        </p:grpSpPr>
        <p:sp>
          <p:nvSpPr>
            <p:cNvPr id="11" name="Freeform 11">
              <a:extLst>
                <a:ext uri="{FF2B5EF4-FFF2-40B4-BE49-F238E27FC236}">
                  <a16:creationId xmlns:a16="http://schemas.microsoft.com/office/drawing/2014/main" id="{8587F307-8744-61C3-1300-E0002B5CAAC1}"/>
                </a:ext>
              </a:extLst>
            </p:cNvPr>
            <p:cNvSpPr/>
            <p:nvPr/>
          </p:nvSpPr>
          <p:spPr>
            <a:xfrm>
              <a:off x="0" y="0"/>
              <a:ext cx="903153" cy="465385"/>
            </a:xfrm>
            <a:custGeom>
              <a:avLst/>
              <a:gdLst/>
              <a:ahLst/>
              <a:cxnLst/>
              <a:rect l="l" t="t" r="r" b="b"/>
              <a:pathLst>
                <a:path w="903153" h="465385">
                  <a:moveTo>
                    <a:pt x="0" y="0"/>
                  </a:moveTo>
                  <a:lnTo>
                    <a:pt x="903153" y="0"/>
                  </a:lnTo>
                  <a:lnTo>
                    <a:pt x="903153" y="465385"/>
                  </a:lnTo>
                  <a:lnTo>
                    <a:pt x="0" y="465385"/>
                  </a:lnTo>
                  <a:close/>
                </a:path>
              </a:pathLst>
            </a:custGeom>
            <a:solidFill>
              <a:srgbClr val="172852"/>
            </a:solidFill>
          </p:spPr>
          <p:txBody>
            <a:bodyPr/>
            <a:lstStyle/>
            <a:p>
              <a:endParaRPr lang="en-US"/>
            </a:p>
          </p:txBody>
        </p:sp>
        <p:sp>
          <p:nvSpPr>
            <p:cNvPr id="12" name="TextBox 12">
              <a:extLst>
                <a:ext uri="{FF2B5EF4-FFF2-40B4-BE49-F238E27FC236}">
                  <a16:creationId xmlns:a16="http://schemas.microsoft.com/office/drawing/2014/main" id="{216C5EA1-364B-7B45-F20D-A2C1A0FF32F3}"/>
                </a:ext>
              </a:extLst>
            </p:cNvPr>
            <p:cNvSpPr txBox="1"/>
            <p:nvPr/>
          </p:nvSpPr>
          <p:spPr>
            <a:xfrm>
              <a:off x="0" y="0"/>
              <a:ext cx="903153" cy="465385"/>
            </a:xfrm>
            <a:prstGeom prst="rect">
              <a:avLst/>
            </a:prstGeom>
          </p:spPr>
          <p:txBody>
            <a:bodyPr lIns="50800" tIns="50800" rIns="50800" bIns="50800" rtlCol="0" anchor="ctr"/>
            <a:lstStyle/>
            <a:p>
              <a:pPr algn="ctr">
                <a:lnSpc>
                  <a:spcPts val="2480"/>
                </a:lnSpc>
              </a:pPr>
              <a:endParaRPr/>
            </a:p>
          </p:txBody>
        </p:sp>
      </p:grpSp>
      <p:sp>
        <p:nvSpPr>
          <p:cNvPr id="15" name="TextBox 14">
            <a:extLst>
              <a:ext uri="{FF2B5EF4-FFF2-40B4-BE49-F238E27FC236}">
                <a16:creationId xmlns:a16="http://schemas.microsoft.com/office/drawing/2014/main" id="{78F5460A-C42B-1E46-C645-E3388EACEC60}"/>
              </a:ext>
            </a:extLst>
          </p:cNvPr>
          <p:cNvSpPr txBox="1"/>
          <p:nvPr/>
        </p:nvSpPr>
        <p:spPr>
          <a:xfrm>
            <a:off x="12434733" y="6162864"/>
            <a:ext cx="4396280" cy="2215991"/>
          </a:xfrm>
          <a:prstGeom prst="rect">
            <a:avLst/>
          </a:prstGeom>
        </p:spPr>
        <p:txBody>
          <a:bodyPr wrap="square" lIns="0" tIns="0" rIns="0" bIns="0" rtlCol="0" anchor="t">
            <a:spAutoFit/>
          </a:bodyPr>
          <a:lstStyle/>
          <a:p>
            <a:pPr algn="l"/>
            <a:r>
              <a:rPr lang="en-US" sz="2400" dirty="0">
                <a:solidFill>
                  <a:srgbClr val="FFFFFF"/>
                </a:solidFill>
                <a:latin typeface="Georgia Pro Cond" panose="02040506050405020303" pitchFamily="18" charset="0"/>
                <a:ea typeface="Futura 2"/>
                <a:cs typeface="Futura 2"/>
                <a:sym typeface="Futura 2"/>
              </a:rPr>
              <a:t>CLT’s should be situated to qualify as a CHDO making them eligible for federal HOME funding from an LG, providing a proven pathway for LG’s to expend HOME funds on this required set-aside. </a:t>
            </a:r>
            <a:endParaRPr lang="en-US" sz="1200" dirty="0">
              <a:solidFill>
                <a:srgbClr val="FFFFFF"/>
              </a:solidFill>
              <a:latin typeface="Futura 2"/>
              <a:ea typeface="Futura 2"/>
              <a:cs typeface="Futura 2"/>
              <a:sym typeface="Futura 2"/>
            </a:endParaRPr>
          </a:p>
        </p:txBody>
      </p:sp>
    </p:spTree>
    <p:extLst>
      <p:ext uri="{BB962C8B-B14F-4D97-AF65-F5344CB8AC3E}">
        <p14:creationId xmlns:p14="http://schemas.microsoft.com/office/powerpoint/2010/main" val="223042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69A903CF-E8AD-47A8-8D95-B2D2C41AFC7B}"/>
              </a:ext>
            </a:extLst>
          </p:cNvPr>
          <p:cNvGrpSpPr/>
          <p:nvPr/>
        </p:nvGrpSpPr>
        <p:grpSpPr>
          <a:xfrm>
            <a:off x="0" y="7960163"/>
            <a:ext cx="18288000" cy="2435534"/>
            <a:chOff x="0" y="0"/>
            <a:chExt cx="4816593" cy="641458"/>
          </a:xfrm>
        </p:grpSpPr>
        <p:sp>
          <p:nvSpPr>
            <p:cNvPr id="8" name="Freeform 3">
              <a:extLst>
                <a:ext uri="{FF2B5EF4-FFF2-40B4-BE49-F238E27FC236}">
                  <a16:creationId xmlns:a16="http://schemas.microsoft.com/office/drawing/2014/main" id="{17A0B419-DA2B-9FB5-1F93-EE9160B960D2}"/>
                </a:ext>
              </a:extLst>
            </p:cNvPr>
            <p:cNvSpPr/>
            <p:nvPr/>
          </p:nvSpPr>
          <p:spPr>
            <a:xfrm>
              <a:off x="0" y="0"/>
              <a:ext cx="4816592" cy="641458"/>
            </a:xfrm>
            <a:custGeom>
              <a:avLst/>
              <a:gdLst/>
              <a:ahLst/>
              <a:cxnLst/>
              <a:rect l="l" t="t" r="r" b="b"/>
              <a:pathLst>
                <a:path w="4816592" h="641458">
                  <a:moveTo>
                    <a:pt x="0" y="0"/>
                  </a:moveTo>
                  <a:lnTo>
                    <a:pt x="4816592" y="0"/>
                  </a:lnTo>
                  <a:lnTo>
                    <a:pt x="4816592" y="641458"/>
                  </a:lnTo>
                  <a:lnTo>
                    <a:pt x="0" y="641458"/>
                  </a:lnTo>
                  <a:close/>
                </a:path>
              </a:pathLst>
            </a:custGeom>
            <a:solidFill>
              <a:srgbClr val="172852"/>
            </a:solidFill>
          </p:spPr>
          <p:txBody>
            <a:bodyPr/>
            <a:lstStyle/>
            <a:p>
              <a:endParaRPr lang="en-US"/>
            </a:p>
          </p:txBody>
        </p:sp>
        <p:sp>
          <p:nvSpPr>
            <p:cNvPr id="9" name="TextBox 4">
              <a:extLst>
                <a:ext uri="{FF2B5EF4-FFF2-40B4-BE49-F238E27FC236}">
                  <a16:creationId xmlns:a16="http://schemas.microsoft.com/office/drawing/2014/main" id="{D06C37B8-38A5-4965-9387-32306F04ABD1}"/>
                </a:ext>
              </a:extLst>
            </p:cNvPr>
            <p:cNvSpPr txBox="1"/>
            <p:nvPr/>
          </p:nvSpPr>
          <p:spPr>
            <a:xfrm>
              <a:off x="0" y="0"/>
              <a:ext cx="4816593" cy="641458"/>
            </a:xfrm>
            <a:prstGeom prst="rect">
              <a:avLst/>
            </a:prstGeom>
          </p:spPr>
          <p:txBody>
            <a:bodyPr lIns="50800" tIns="50800" rIns="50800" bIns="50800" rtlCol="0" anchor="ctr"/>
            <a:lstStyle/>
            <a:p>
              <a:pPr algn="ctr">
                <a:lnSpc>
                  <a:spcPts val="2480"/>
                </a:lnSpc>
              </a:pPr>
              <a:endParaRPr/>
            </a:p>
          </p:txBody>
        </p:sp>
      </p:grpSp>
      <p:grpSp>
        <p:nvGrpSpPr>
          <p:cNvPr id="5" name="Group 5">
            <a:extLst>
              <a:ext uri="{FF2B5EF4-FFF2-40B4-BE49-F238E27FC236}">
                <a16:creationId xmlns:a16="http://schemas.microsoft.com/office/drawing/2014/main" id="{8F4C9731-5748-1982-DF88-0372A767A55A}"/>
              </a:ext>
            </a:extLst>
          </p:cNvPr>
          <p:cNvGrpSpPr/>
          <p:nvPr/>
        </p:nvGrpSpPr>
        <p:grpSpPr>
          <a:xfrm>
            <a:off x="581740" y="1109070"/>
            <a:ext cx="15952799" cy="8345723"/>
            <a:chOff x="0" y="0"/>
            <a:chExt cx="21270398" cy="11127631"/>
          </a:xfrm>
        </p:grpSpPr>
        <p:sp>
          <p:nvSpPr>
            <p:cNvPr id="6" name="AutoShape 6">
              <a:extLst>
                <a:ext uri="{FF2B5EF4-FFF2-40B4-BE49-F238E27FC236}">
                  <a16:creationId xmlns:a16="http://schemas.microsoft.com/office/drawing/2014/main" id="{3E0CA5B1-DEB8-2045-55FD-B8FE5AA9B713}"/>
                </a:ext>
              </a:extLst>
            </p:cNvPr>
            <p:cNvSpPr/>
            <p:nvPr/>
          </p:nvSpPr>
          <p:spPr>
            <a:xfrm>
              <a:off x="0" y="0"/>
              <a:ext cx="21270398" cy="11127631"/>
            </a:xfrm>
            <a:prstGeom prst="rect">
              <a:avLst/>
            </a:prstGeom>
            <a:solidFill>
              <a:srgbClr val="D0A874"/>
            </a:solidFill>
          </p:spPr>
          <p:txBody>
            <a:bodyPr/>
            <a:lstStyle/>
            <a:p>
              <a:endParaRPr lang="en-US"/>
            </a:p>
          </p:txBody>
        </p:sp>
      </p:grpSp>
      <p:sp>
        <p:nvSpPr>
          <p:cNvPr id="2" name="Title 1">
            <a:extLst>
              <a:ext uri="{FF2B5EF4-FFF2-40B4-BE49-F238E27FC236}">
                <a16:creationId xmlns:a16="http://schemas.microsoft.com/office/drawing/2014/main" id="{57443EF7-7286-400C-90F0-0EFAD12284D4}"/>
              </a:ext>
            </a:extLst>
          </p:cNvPr>
          <p:cNvSpPr>
            <a:spLocks noGrp="1"/>
          </p:cNvSpPr>
          <p:nvPr>
            <p:ph type="title"/>
          </p:nvPr>
        </p:nvSpPr>
        <p:spPr>
          <a:xfrm>
            <a:off x="1753461" y="1214099"/>
            <a:ext cx="15496460" cy="1033095"/>
          </a:xfrm>
        </p:spPr>
        <p:txBody>
          <a:bodyPr>
            <a:normAutofit/>
          </a:bodyPr>
          <a:lstStyle/>
          <a:p>
            <a:pPr>
              <a:lnSpc>
                <a:spcPts val="4950"/>
              </a:lnSpc>
            </a:pPr>
            <a:r>
              <a:rPr lang="en-US" sz="5400" dirty="0">
                <a:solidFill>
                  <a:srgbClr val="172852"/>
                </a:solidFill>
                <a:latin typeface="Montserrat Bold"/>
                <a:ea typeface="Montserrat Bold"/>
                <a:cs typeface="Montserrat Bold"/>
                <a:sym typeface="Montserrat Bold"/>
              </a:rPr>
              <a:t>…producing new affordable units</a:t>
            </a:r>
          </a:p>
        </p:txBody>
      </p:sp>
      <p:sp>
        <p:nvSpPr>
          <p:cNvPr id="3" name="Title 1">
            <a:extLst>
              <a:ext uri="{FF2B5EF4-FFF2-40B4-BE49-F238E27FC236}">
                <a16:creationId xmlns:a16="http://schemas.microsoft.com/office/drawing/2014/main" id="{93BD8C63-547F-B3BC-F085-AF2B26D2C443}"/>
              </a:ext>
            </a:extLst>
          </p:cNvPr>
          <p:cNvSpPr txBox="1">
            <a:spLocks/>
          </p:cNvSpPr>
          <p:nvPr/>
        </p:nvSpPr>
        <p:spPr>
          <a:xfrm>
            <a:off x="10852841" y="9429992"/>
            <a:ext cx="5915025" cy="704580"/>
          </a:xfrm>
          <a:prstGeom prst="rect">
            <a:avLst/>
          </a:prstGeom>
        </p:spPr>
        <p:txBody>
          <a:bodyPr vert="horz" lIns="137160" tIns="68580" rIns="137160" bIns="68580" rtlCol="0" anchor="b">
            <a:normAutofit fontScale="97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ctr"/>
            <a:r>
              <a:rPr lang="en-US" sz="1800" b="1" dirty="0">
                <a:solidFill>
                  <a:schemeClr val="accent4">
                    <a:lumMod val="60000"/>
                    <a:lumOff val="40000"/>
                  </a:schemeClr>
                </a:solidFill>
                <a:latin typeface="Calibri" panose="020F0502020204030204" pitchFamily="34" charset="0"/>
                <a:cs typeface="Calibri" panose="020F0502020204030204" pitchFamily="34" charset="0"/>
              </a:rPr>
              <a:t>*</a:t>
            </a:r>
            <a:r>
              <a:rPr lang="en-US" sz="2100" b="1" dirty="0">
                <a:solidFill>
                  <a:schemeClr val="bg1">
                    <a:lumMod val="95000"/>
                  </a:schemeClr>
                </a:solidFill>
                <a:latin typeface="Calibri" panose="020F0502020204030204" pitchFamily="34" charset="0"/>
                <a:cs typeface="Calibri" panose="020F0502020204030204" pitchFamily="34" charset="0"/>
              </a:rPr>
              <a:t>Since 2020; data reported as of September 2025</a:t>
            </a:r>
            <a:endParaRPr lang="en-US" sz="2100" b="1" dirty="0">
              <a:solidFill>
                <a:schemeClr val="bg1">
                  <a:lumMod val="95000"/>
                </a:schemeClr>
              </a:solidFill>
              <a:latin typeface="+mn-lt"/>
            </a:endParaRPr>
          </a:p>
        </p:txBody>
      </p:sp>
      <p:sp>
        <p:nvSpPr>
          <p:cNvPr id="13" name="TextBox 12">
            <a:extLst>
              <a:ext uri="{FF2B5EF4-FFF2-40B4-BE49-F238E27FC236}">
                <a16:creationId xmlns:a16="http://schemas.microsoft.com/office/drawing/2014/main" id="{90B54D6A-1179-AA4D-5911-DB9D9DAA1599}"/>
              </a:ext>
            </a:extLst>
          </p:cNvPr>
          <p:cNvSpPr txBox="1"/>
          <p:nvPr/>
        </p:nvSpPr>
        <p:spPr>
          <a:xfrm>
            <a:off x="2762508" y="2488448"/>
            <a:ext cx="10115291" cy="1154162"/>
          </a:xfrm>
          <a:prstGeom prst="rect">
            <a:avLst/>
          </a:prstGeom>
          <a:noFill/>
        </p:spPr>
        <p:txBody>
          <a:bodyPr wrap="square" rtlCol="0">
            <a:spAutoFit/>
          </a:bodyPr>
          <a:lstStyle/>
          <a:p>
            <a:r>
              <a:rPr lang="en-US" sz="4200" b="1" u="sng" dirty="0">
                <a:solidFill>
                  <a:schemeClr val="bg1"/>
                </a:solidFill>
              </a:rPr>
              <a:t>MULTIFAMILY/RENTAL DEVELOPMENT*</a:t>
            </a:r>
            <a:endParaRPr lang="en-US" sz="4200" b="1" u="sng" dirty="0">
              <a:solidFill>
                <a:srgbClr val="FF0000"/>
              </a:solidFill>
            </a:endParaRPr>
          </a:p>
          <a:p>
            <a:endParaRPr lang="en-US" sz="2700" dirty="0"/>
          </a:p>
        </p:txBody>
      </p:sp>
      <p:graphicFrame>
        <p:nvGraphicFramePr>
          <p:cNvPr id="4" name="Table 3">
            <a:extLst>
              <a:ext uri="{FF2B5EF4-FFF2-40B4-BE49-F238E27FC236}">
                <a16:creationId xmlns:a16="http://schemas.microsoft.com/office/drawing/2014/main" id="{F728B294-CEA7-1514-DB64-CEA59EEB728E}"/>
              </a:ext>
            </a:extLst>
          </p:cNvPr>
          <p:cNvGraphicFramePr>
            <a:graphicFrameLocks noGrp="1"/>
          </p:cNvGraphicFramePr>
          <p:nvPr>
            <p:extLst>
              <p:ext uri="{D42A27DB-BD31-4B8C-83A1-F6EECF244321}">
                <p14:modId xmlns:p14="http://schemas.microsoft.com/office/powerpoint/2010/main" val="4175592831"/>
              </p:ext>
            </p:extLst>
          </p:nvPr>
        </p:nvGraphicFramePr>
        <p:xfrm>
          <a:off x="2221041" y="3580301"/>
          <a:ext cx="7412091" cy="4755911"/>
        </p:xfrm>
        <a:graphic>
          <a:graphicData uri="http://schemas.openxmlformats.org/drawingml/2006/table">
            <a:tbl>
              <a:tblPr>
                <a:tableStyleId>{D113A9D2-9D6B-4929-AA2D-F23B5EE8CBE7}</a:tableStyleId>
              </a:tblPr>
              <a:tblGrid>
                <a:gridCol w="4734174">
                  <a:extLst>
                    <a:ext uri="{9D8B030D-6E8A-4147-A177-3AD203B41FA5}">
                      <a16:colId xmlns:a16="http://schemas.microsoft.com/office/drawing/2014/main" val="3078594101"/>
                    </a:ext>
                  </a:extLst>
                </a:gridCol>
                <a:gridCol w="2677917">
                  <a:extLst>
                    <a:ext uri="{9D8B030D-6E8A-4147-A177-3AD203B41FA5}">
                      <a16:colId xmlns:a16="http://schemas.microsoft.com/office/drawing/2014/main" val="1089115289"/>
                    </a:ext>
                  </a:extLst>
                </a:gridCol>
              </a:tblGrid>
              <a:tr h="1533944">
                <a:tc>
                  <a:txBody>
                    <a:bodyPr/>
                    <a:lstStyle/>
                    <a:p>
                      <a:pPr algn="l" fontAlgn="ctr"/>
                      <a:r>
                        <a:rPr lang="en-US" sz="2400" b="1" u="none" strike="noStrike" dirty="0">
                          <a:effectLst/>
                        </a:rPr>
                        <a:t>General Stage of Development</a:t>
                      </a:r>
                      <a:endParaRPr lang="en-US" sz="2400" b="1" i="0" u="none" strike="noStrike" dirty="0">
                        <a:solidFill>
                          <a:srgbClr val="FFFFFF"/>
                        </a:solidFill>
                        <a:effectLst/>
                        <a:latin typeface="Calibri" panose="020F0502020204030204" pitchFamily="34" charset="0"/>
                      </a:endParaRPr>
                    </a:p>
                  </a:txBody>
                  <a:tcPr marL="14288" marR="14288" marT="14288" marB="0" anchor="ctr"/>
                </a:tc>
                <a:tc>
                  <a:txBody>
                    <a:bodyPr/>
                    <a:lstStyle/>
                    <a:p>
                      <a:pPr algn="ctr" fontAlgn="ctr"/>
                      <a:r>
                        <a:rPr lang="en-US" sz="2400" b="1" u="none" strike="noStrike" dirty="0">
                          <a:effectLst/>
                        </a:rPr>
                        <a:t>Number of Multi-Family Units</a:t>
                      </a:r>
                      <a:endParaRPr lang="en-US" sz="2400" b="1" i="0" u="none" strike="noStrike" dirty="0">
                        <a:solidFill>
                          <a:srgbClr val="FFFFFF"/>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606099637"/>
                  </a:ext>
                </a:extLst>
              </a:tr>
              <a:tr h="551260">
                <a:tc>
                  <a:txBody>
                    <a:bodyPr/>
                    <a:lstStyle/>
                    <a:p>
                      <a:pPr algn="l" fontAlgn="ctr"/>
                      <a:r>
                        <a:rPr lang="en-US" sz="2200" b="1" u="none" strike="noStrike" dirty="0">
                          <a:effectLst/>
                        </a:rPr>
                        <a:t>In Planning Stage</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spc="-25" dirty="0">
                          <a:effectLst/>
                        </a:rPr>
                        <a:t>425</a:t>
                      </a:r>
                      <a:endParaRPr lang="en-US" sz="22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918831676"/>
                  </a:ext>
                </a:extLst>
              </a:tr>
              <a:tr h="527295">
                <a:tc>
                  <a:txBody>
                    <a:bodyPr/>
                    <a:lstStyle/>
                    <a:p>
                      <a:pPr algn="l" fontAlgn="ctr"/>
                      <a:r>
                        <a:rPr lang="en-US" sz="2200" b="1" u="none" strike="noStrike" dirty="0">
                          <a:effectLst/>
                        </a:rPr>
                        <a:t>In Permitting Stage</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spc="-25" dirty="0">
                          <a:effectLst/>
                        </a:rPr>
                        <a:t>145</a:t>
                      </a:r>
                      <a:endParaRPr lang="en-US" sz="22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429745962"/>
                  </a:ext>
                </a:extLst>
              </a:tr>
              <a:tr h="527295">
                <a:tc>
                  <a:txBody>
                    <a:bodyPr/>
                    <a:lstStyle/>
                    <a:p>
                      <a:pPr algn="l" fontAlgn="ctr"/>
                      <a:r>
                        <a:rPr lang="en-US" sz="2200" b="1" u="none" strike="noStrike" dirty="0">
                          <a:effectLst/>
                        </a:rPr>
                        <a:t>Under Construction</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spc="-10" dirty="0">
                          <a:effectLst/>
                        </a:rPr>
                        <a:t>465</a:t>
                      </a:r>
                      <a:endParaRPr lang="en-US" sz="22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109386977"/>
                  </a:ext>
                </a:extLst>
              </a:tr>
              <a:tr h="527295">
                <a:tc>
                  <a:txBody>
                    <a:bodyPr/>
                    <a:lstStyle/>
                    <a:p>
                      <a:pPr algn="l" fontAlgn="ctr"/>
                      <a:r>
                        <a:rPr lang="en-US" sz="2200" b="1" u="none" strike="noStrike" dirty="0">
                          <a:effectLst/>
                        </a:rPr>
                        <a:t>Current Pipeline Total</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dirty="0">
                          <a:effectLst/>
                        </a:rPr>
                        <a:t>1,035</a:t>
                      </a:r>
                      <a:endParaRPr lang="en-US" sz="2200" b="1"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793399273"/>
                  </a:ext>
                </a:extLst>
              </a:tr>
              <a:tr h="585496">
                <a:tc>
                  <a:txBody>
                    <a:bodyPr/>
                    <a:lstStyle/>
                    <a:p>
                      <a:pPr algn="l" fontAlgn="ctr"/>
                      <a:r>
                        <a:rPr lang="en-US" sz="2200" b="1" u="none" strike="noStrike" dirty="0">
                          <a:effectLst/>
                        </a:rPr>
                        <a:t>Number of Units Completed</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spc="-25" dirty="0">
                          <a:effectLst/>
                        </a:rPr>
                        <a:t>1,913</a:t>
                      </a:r>
                      <a:endParaRPr lang="en-US" sz="2200" b="0"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3649922595"/>
                  </a:ext>
                </a:extLst>
              </a:tr>
              <a:tr h="503326">
                <a:tc>
                  <a:txBody>
                    <a:bodyPr/>
                    <a:lstStyle/>
                    <a:p>
                      <a:pPr algn="l" fontAlgn="ctr"/>
                      <a:r>
                        <a:rPr lang="en-US" sz="2200" b="1" u="none" strike="noStrike" dirty="0">
                          <a:effectLst/>
                        </a:rPr>
                        <a:t>Current Unit Total</a:t>
                      </a:r>
                      <a:endParaRPr lang="en-US" sz="2200" b="1" i="0" u="none" strike="noStrike" dirty="0">
                        <a:solidFill>
                          <a:srgbClr val="000000"/>
                        </a:solidFill>
                        <a:effectLst/>
                        <a:latin typeface="Calibri" panose="020F0502020204030204" pitchFamily="34" charset="0"/>
                      </a:endParaRPr>
                    </a:p>
                  </a:txBody>
                  <a:tcPr marL="14288" marR="14288" marT="14288" marB="0" anchor="ctr"/>
                </a:tc>
                <a:tc>
                  <a:txBody>
                    <a:bodyPr/>
                    <a:lstStyle/>
                    <a:p>
                      <a:pPr algn="ctr" fontAlgn="ctr"/>
                      <a:r>
                        <a:rPr lang="en-US" sz="2200" u="none" strike="noStrike" dirty="0">
                          <a:effectLst/>
                        </a:rPr>
                        <a:t>2,948</a:t>
                      </a:r>
                      <a:endParaRPr lang="en-US" sz="2200" b="1" i="0" u="none" strike="noStrike" dirty="0">
                        <a:solidFill>
                          <a:srgbClr val="000000"/>
                        </a:solidFill>
                        <a:effectLst/>
                        <a:latin typeface="Calibri" panose="020F0502020204030204" pitchFamily="34" charset="0"/>
                      </a:endParaRPr>
                    </a:p>
                  </a:txBody>
                  <a:tcPr marL="14288" marR="14288" marT="14288" marB="0" anchor="ctr"/>
                </a:tc>
                <a:extLst>
                  <a:ext uri="{0D108BD9-81ED-4DB2-BD59-A6C34878D82A}">
                    <a16:rowId xmlns:a16="http://schemas.microsoft.com/office/drawing/2014/main" val="639355044"/>
                  </a:ext>
                </a:extLst>
              </a:tr>
            </a:tbl>
          </a:graphicData>
        </a:graphic>
      </p:graphicFrame>
      <p:pic>
        <p:nvPicPr>
          <p:cNvPr id="10" name="Picture 9">
            <a:extLst>
              <a:ext uri="{FF2B5EF4-FFF2-40B4-BE49-F238E27FC236}">
                <a16:creationId xmlns:a16="http://schemas.microsoft.com/office/drawing/2014/main" id="{859D5FF9-A112-AF79-15B4-F667B535CE7B}"/>
              </a:ext>
            </a:extLst>
          </p:cNvPr>
          <p:cNvPicPr>
            <a:picLocks noChangeAspect="1"/>
          </p:cNvPicPr>
          <p:nvPr/>
        </p:nvPicPr>
        <p:blipFill>
          <a:blip r:embed="rId2"/>
          <a:stretch>
            <a:fillRect/>
          </a:stretch>
        </p:blipFill>
        <p:spPr>
          <a:xfrm>
            <a:off x="10193636" y="3814302"/>
            <a:ext cx="2971767" cy="3796738"/>
          </a:xfrm>
          <a:prstGeom prst="rect">
            <a:avLst/>
          </a:prstGeom>
        </p:spPr>
      </p:pic>
      <p:pic>
        <p:nvPicPr>
          <p:cNvPr id="11" name="Picture 10">
            <a:extLst>
              <a:ext uri="{FF2B5EF4-FFF2-40B4-BE49-F238E27FC236}">
                <a16:creationId xmlns:a16="http://schemas.microsoft.com/office/drawing/2014/main" id="{50E8B256-079D-55D4-065C-F3026D089418}"/>
              </a:ext>
            </a:extLst>
          </p:cNvPr>
          <p:cNvPicPr>
            <a:picLocks noChangeAspect="1"/>
          </p:cNvPicPr>
          <p:nvPr/>
        </p:nvPicPr>
        <p:blipFill>
          <a:blip r:embed="rId3"/>
          <a:stretch>
            <a:fillRect/>
          </a:stretch>
        </p:blipFill>
        <p:spPr>
          <a:xfrm>
            <a:off x="12570044" y="2528346"/>
            <a:ext cx="4633688" cy="2853861"/>
          </a:xfrm>
          <a:prstGeom prst="rect">
            <a:avLst/>
          </a:prstGeom>
        </p:spPr>
      </p:pic>
      <p:sp>
        <p:nvSpPr>
          <p:cNvPr id="14" name="Freeform 7">
            <a:extLst>
              <a:ext uri="{FF2B5EF4-FFF2-40B4-BE49-F238E27FC236}">
                <a16:creationId xmlns:a16="http://schemas.microsoft.com/office/drawing/2014/main" id="{201C9F10-9C37-4697-0489-FA615EE359B1}"/>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4"/>
            <a:stretch>
              <a:fillRect l="-16652" r="-14904"/>
            </a:stretch>
          </a:blipFill>
        </p:spPr>
        <p:txBody>
          <a:bodyPr/>
          <a:lstStyle/>
          <a:p>
            <a:endParaRPr lang="en-US"/>
          </a:p>
        </p:txBody>
      </p:sp>
      <p:pic>
        <p:nvPicPr>
          <p:cNvPr id="16" name="Picture 15">
            <a:extLst>
              <a:ext uri="{FF2B5EF4-FFF2-40B4-BE49-F238E27FC236}">
                <a16:creationId xmlns:a16="http://schemas.microsoft.com/office/drawing/2014/main" id="{D57D0165-1E19-4860-640B-AF2FA1F40688}"/>
              </a:ext>
            </a:extLst>
          </p:cNvPr>
          <p:cNvPicPr>
            <a:picLocks noChangeAspect="1"/>
          </p:cNvPicPr>
          <p:nvPr/>
        </p:nvPicPr>
        <p:blipFill>
          <a:blip r:embed="rId5"/>
          <a:stretch>
            <a:fillRect/>
          </a:stretch>
        </p:blipFill>
        <p:spPr>
          <a:xfrm>
            <a:off x="12754336" y="5632433"/>
            <a:ext cx="4114800" cy="3703320"/>
          </a:xfrm>
          <a:prstGeom prst="rect">
            <a:avLst/>
          </a:prstGeom>
        </p:spPr>
      </p:pic>
    </p:spTree>
    <p:extLst>
      <p:ext uri="{BB962C8B-B14F-4D97-AF65-F5344CB8AC3E}">
        <p14:creationId xmlns:p14="http://schemas.microsoft.com/office/powerpoint/2010/main" val="737928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0194F-409C-98CB-737D-99363D677ED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7E96E2-C7E4-7E0E-0718-43F4CC0F4463}"/>
              </a:ext>
            </a:extLst>
          </p:cNvPr>
          <p:cNvGrpSpPr/>
          <p:nvPr/>
        </p:nvGrpSpPr>
        <p:grpSpPr>
          <a:xfrm>
            <a:off x="0" y="8461846"/>
            <a:ext cx="18288000" cy="1825154"/>
            <a:chOff x="0" y="0"/>
            <a:chExt cx="4816593" cy="480699"/>
          </a:xfrm>
        </p:grpSpPr>
        <p:sp>
          <p:nvSpPr>
            <p:cNvPr id="3" name="Freeform 3">
              <a:extLst>
                <a:ext uri="{FF2B5EF4-FFF2-40B4-BE49-F238E27FC236}">
                  <a16:creationId xmlns:a16="http://schemas.microsoft.com/office/drawing/2014/main" id="{A7AAA34A-27BF-3014-E8FF-011AFD530DCB}"/>
                </a:ext>
              </a:extLst>
            </p:cNvPr>
            <p:cNvSpPr/>
            <p:nvPr/>
          </p:nvSpPr>
          <p:spPr>
            <a:xfrm>
              <a:off x="0" y="0"/>
              <a:ext cx="4816592" cy="480699"/>
            </a:xfrm>
            <a:custGeom>
              <a:avLst/>
              <a:gdLst/>
              <a:ahLst/>
              <a:cxnLst/>
              <a:rect l="l" t="t" r="r" b="b"/>
              <a:pathLst>
                <a:path w="4816592" h="480699">
                  <a:moveTo>
                    <a:pt x="0" y="0"/>
                  </a:moveTo>
                  <a:lnTo>
                    <a:pt x="4816592" y="0"/>
                  </a:lnTo>
                  <a:lnTo>
                    <a:pt x="4816592" y="480699"/>
                  </a:lnTo>
                  <a:lnTo>
                    <a:pt x="0" y="480699"/>
                  </a:lnTo>
                  <a:close/>
                </a:path>
              </a:pathLst>
            </a:custGeom>
            <a:solidFill>
              <a:srgbClr val="172852"/>
            </a:solidFill>
          </p:spPr>
          <p:txBody>
            <a:bodyPr/>
            <a:lstStyle/>
            <a:p>
              <a:endParaRPr lang="en-US"/>
            </a:p>
          </p:txBody>
        </p:sp>
        <p:sp>
          <p:nvSpPr>
            <p:cNvPr id="4" name="TextBox 4">
              <a:extLst>
                <a:ext uri="{FF2B5EF4-FFF2-40B4-BE49-F238E27FC236}">
                  <a16:creationId xmlns:a16="http://schemas.microsoft.com/office/drawing/2014/main" id="{8F0445B2-3BD8-8075-3D8E-310F14945F89}"/>
                </a:ext>
              </a:extLst>
            </p:cNvPr>
            <p:cNvSpPr txBox="1"/>
            <p:nvPr/>
          </p:nvSpPr>
          <p:spPr>
            <a:xfrm>
              <a:off x="0" y="0"/>
              <a:ext cx="4816593" cy="480699"/>
            </a:xfrm>
            <a:prstGeom prst="rect">
              <a:avLst/>
            </a:prstGeom>
          </p:spPr>
          <p:txBody>
            <a:bodyPr lIns="50800" tIns="50800" rIns="50800" bIns="50800" rtlCol="0" anchor="ctr"/>
            <a:lstStyle/>
            <a:p>
              <a:pPr algn="ctr">
                <a:lnSpc>
                  <a:spcPts val="2480"/>
                </a:lnSpc>
              </a:pPr>
              <a:endParaRPr/>
            </a:p>
          </p:txBody>
        </p:sp>
      </p:grpSp>
      <p:grpSp>
        <p:nvGrpSpPr>
          <p:cNvPr id="5" name="Group 5">
            <a:extLst>
              <a:ext uri="{FF2B5EF4-FFF2-40B4-BE49-F238E27FC236}">
                <a16:creationId xmlns:a16="http://schemas.microsoft.com/office/drawing/2014/main" id="{6C94BBF1-CE41-AC5C-F662-7C9539A0F239}"/>
              </a:ext>
            </a:extLst>
          </p:cNvPr>
          <p:cNvGrpSpPr/>
          <p:nvPr/>
        </p:nvGrpSpPr>
        <p:grpSpPr>
          <a:xfrm>
            <a:off x="581740" y="1109070"/>
            <a:ext cx="15952799" cy="8345723"/>
            <a:chOff x="0" y="0"/>
            <a:chExt cx="21270398" cy="11127631"/>
          </a:xfrm>
        </p:grpSpPr>
        <p:sp>
          <p:nvSpPr>
            <p:cNvPr id="6" name="AutoShape 6">
              <a:extLst>
                <a:ext uri="{FF2B5EF4-FFF2-40B4-BE49-F238E27FC236}">
                  <a16:creationId xmlns:a16="http://schemas.microsoft.com/office/drawing/2014/main" id="{C191B49E-BF4F-B2FB-1424-DC460215DBD8}"/>
                </a:ext>
              </a:extLst>
            </p:cNvPr>
            <p:cNvSpPr/>
            <p:nvPr/>
          </p:nvSpPr>
          <p:spPr>
            <a:xfrm>
              <a:off x="0" y="0"/>
              <a:ext cx="21270398" cy="11127631"/>
            </a:xfrm>
            <a:prstGeom prst="rect">
              <a:avLst/>
            </a:prstGeom>
            <a:solidFill>
              <a:srgbClr val="D0A874"/>
            </a:solidFill>
          </p:spPr>
          <p:txBody>
            <a:bodyPr/>
            <a:lstStyle/>
            <a:p>
              <a:endParaRPr lang="en-US"/>
            </a:p>
          </p:txBody>
        </p:sp>
      </p:grpSp>
      <p:sp>
        <p:nvSpPr>
          <p:cNvPr id="7" name="Freeform 7">
            <a:extLst>
              <a:ext uri="{FF2B5EF4-FFF2-40B4-BE49-F238E27FC236}">
                <a16:creationId xmlns:a16="http://schemas.microsoft.com/office/drawing/2014/main" id="{96266EA4-E82D-D016-935E-6EEE87F3967F}"/>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3"/>
            <a:stretch>
              <a:fillRect l="-16652" r="-14904"/>
            </a:stretch>
          </a:blipFill>
        </p:spPr>
        <p:txBody>
          <a:bodyPr/>
          <a:lstStyle/>
          <a:p>
            <a:endParaRPr lang="en-US"/>
          </a:p>
        </p:txBody>
      </p:sp>
      <p:sp>
        <p:nvSpPr>
          <p:cNvPr id="8" name="TextBox 8">
            <a:extLst>
              <a:ext uri="{FF2B5EF4-FFF2-40B4-BE49-F238E27FC236}">
                <a16:creationId xmlns:a16="http://schemas.microsoft.com/office/drawing/2014/main" id="{F12ECFEB-E7E6-21D5-4A8E-B4DC198732F5}"/>
              </a:ext>
            </a:extLst>
          </p:cNvPr>
          <p:cNvSpPr txBox="1"/>
          <p:nvPr/>
        </p:nvSpPr>
        <p:spPr>
          <a:xfrm>
            <a:off x="904712" y="1313501"/>
            <a:ext cx="15593601" cy="641201"/>
          </a:xfrm>
          <a:prstGeom prst="rect">
            <a:avLst/>
          </a:prstGeom>
        </p:spPr>
        <p:txBody>
          <a:bodyPr wrap="square" lIns="0" tIns="0" rIns="0" bIns="0" rtlCol="0" anchor="t">
            <a:spAutoFit/>
          </a:bodyPr>
          <a:lstStyle/>
          <a:p>
            <a:pPr algn="r">
              <a:lnSpc>
                <a:spcPts val="4950"/>
              </a:lnSpc>
            </a:pPr>
            <a:r>
              <a:rPr lang="en-US" sz="4500" b="1" dirty="0">
                <a:solidFill>
                  <a:srgbClr val="172852"/>
                </a:solidFill>
                <a:latin typeface="Montserrat Bold"/>
                <a:ea typeface="Montserrat Bold"/>
                <a:cs typeface="Montserrat Bold"/>
                <a:sym typeface="Montserrat Bold"/>
              </a:rPr>
              <a:t>…</a:t>
            </a:r>
            <a:r>
              <a:rPr lang="en-US" sz="4800" cap="all" dirty="0">
                <a:solidFill>
                  <a:srgbClr val="172852"/>
                </a:solidFill>
                <a:latin typeface="Montserrat Bold"/>
                <a:ea typeface="Montserrat Bold"/>
                <a:cs typeface="Montserrat Bold"/>
                <a:sym typeface="Montserrat Bold"/>
              </a:rPr>
              <a:t>producing new affordable units</a:t>
            </a:r>
            <a:endParaRPr lang="en-US" sz="4500" b="1" cap="all" dirty="0">
              <a:solidFill>
                <a:srgbClr val="172852"/>
              </a:solidFill>
              <a:latin typeface="Montserrat Bold"/>
              <a:ea typeface="Montserrat Bold"/>
              <a:cs typeface="Montserrat Bold"/>
              <a:sym typeface="Montserrat Bold"/>
            </a:endParaRPr>
          </a:p>
        </p:txBody>
      </p:sp>
      <p:pic>
        <p:nvPicPr>
          <p:cNvPr id="14" name="Picture 13">
            <a:extLst>
              <a:ext uri="{FF2B5EF4-FFF2-40B4-BE49-F238E27FC236}">
                <a16:creationId xmlns:a16="http://schemas.microsoft.com/office/drawing/2014/main" id="{E4E158CD-76D8-E8F2-9FB0-EB15517BF0BB}"/>
              </a:ext>
            </a:extLst>
          </p:cNvPr>
          <p:cNvPicPr>
            <a:picLocks noChangeAspect="1"/>
          </p:cNvPicPr>
          <p:nvPr/>
        </p:nvPicPr>
        <p:blipFill rotWithShape="1">
          <a:blip r:embed="rId4"/>
          <a:srcRect l="12244"/>
          <a:stretch/>
        </p:blipFill>
        <p:spPr>
          <a:xfrm>
            <a:off x="1725752" y="3048684"/>
            <a:ext cx="4473252" cy="6097486"/>
          </a:xfrm>
          <a:prstGeom prst="rect">
            <a:avLst/>
          </a:prstGeom>
        </p:spPr>
      </p:pic>
      <p:sp>
        <p:nvSpPr>
          <p:cNvPr id="16" name="TextBox 15">
            <a:extLst>
              <a:ext uri="{FF2B5EF4-FFF2-40B4-BE49-F238E27FC236}">
                <a16:creationId xmlns:a16="http://schemas.microsoft.com/office/drawing/2014/main" id="{7D64957A-C6E8-CFEF-A075-E54B69631C28}"/>
              </a:ext>
            </a:extLst>
          </p:cNvPr>
          <p:cNvSpPr txBox="1"/>
          <p:nvPr/>
        </p:nvSpPr>
        <p:spPr>
          <a:xfrm>
            <a:off x="5849602" y="4704850"/>
            <a:ext cx="6588791" cy="1154162"/>
          </a:xfrm>
          <a:prstGeom prst="rect">
            <a:avLst/>
          </a:prstGeom>
          <a:noFill/>
        </p:spPr>
        <p:txBody>
          <a:bodyPr wrap="none" rtlCol="0">
            <a:spAutoFit/>
          </a:bodyPr>
          <a:lstStyle/>
          <a:p>
            <a:pPr marL="942975" lvl="1" indent="-428625">
              <a:buFont typeface="Calibri" panose="020F0502020204030204" pitchFamily="34" charset="0"/>
              <a:buChar char="₋"/>
            </a:pPr>
            <a:r>
              <a:rPr lang="en-US" sz="2100" dirty="0">
                <a:solidFill>
                  <a:srgbClr val="172852"/>
                </a:solidFill>
              </a:rPr>
              <a:t>52 units constructed</a:t>
            </a:r>
          </a:p>
          <a:p>
            <a:pPr marL="942975" lvl="1" indent="-428625">
              <a:buFont typeface="Calibri" panose="020F0502020204030204" pitchFamily="34" charset="0"/>
              <a:buChar char="₋"/>
            </a:pPr>
            <a:r>
              <a:rPr lang="en-US" sz="2100" dirty="0">
                <a:solidFill>
                  <a:srgbClr val="172852"/>
                </a:solidFill>
              </a:rPr>
              <a:t>45 units sold (average sales price $175K to $225K)</a:t>
            </a:r>
          </a:p>
          <a:p>
            <a:endParaRPr lang="en-US" sz="2700" dirty="0"/>
          </a:p>
        </p:txBody>
      </p:sp>
      <p:sp>
        <p:nvSpPr>
          <p:cNvPr id="17" name="TextBox 16">
            <a:extLst>
              <a:ext uri="{FF2B5EF4-FFF2-40B4-BE49-F238E27FC236}">
                <a16:creationId xmlns:a16="http://schemas.microsoft.com/office/drawing/2014/main" id="{58FF8ACF-09F9-F892-C15D-ADD098D2E98E}"/>
              </a:ext>
            </a:extLst>
          </p:cNvPr>
          <p:cNvSpPr txBox="1"/>
          <p:nvPr/>
        </p:nvSpPr>
        <p:spPr>
          <a:xfrm>
            <a:off x="5854071" y="5589532"/>
            <a:ext cx="3903184" cy="1154162"/>
          </a:xfrm>
          <a:prstGeom prst="rect">
            <a:avLst/>
          </a:prstGeom>
          <a:noFill/>
        </p:spPr>
        <p:txBody>
          <a:bodyPr wrap="none" rtlCol="0">
            <a:spAutoFit/>
          </a:bodyPr>
          <a:lstStyle/>
          <a:p>
            <a:pPr marL="942975" lvl="1" indent="-428625">
              <a:buFont typeface="Calibri" panose="020F0502020204030204" pitchFamily="34" charset="0"/>
              <a:buChar char="₋"/>
            </a:pPr>
            <a:r>
              <a:rPr lang="en-US" sz="2100" dirty="0">
                <a:solidFill>
                  <a:srgbClr val="172852"/>
                </a:solidFill>
              </a:rPr>
              <a:t>140 Loans</a:t>
            </a:r>
          </a:p>
          <a:p>
            <a:pPr marL="942975" lvl="1" indent="-428625">
              <a:buFont typeface="Calibri" panose="020F0502020204030204" pitchFamily="34" charset="0"/>
              <a:buChar char="₋"/>
            </a:pPr>
            <a:r>
              <a:rPr lang="en-US" sz="2100" dirty="0">
                <a:solidFill>
                  <a:srgbClr val="172852"/>
                </a:solidFill>
              </a:rPr>
              <a:t>$19,500 average per loan</a:t>
            </a:r>
          </a:p>
          <a:p>
            <a:endParaRPr lang="en-US" sz="2700" dirty="0"/>
          </a:p>
        </p:txBody>
      </p:sp>
      <p:sp>
        <p:nvSpPr>
          <p:cNvPr id="18" name="TextBox 17">
            <a:extLst>
              <a:ext uri="{FF2B5EF4-FFF2-40B4-BE49-F238E27FC236}">
                <a16:creationId xmlns:a16="http://schemas.microsoft.com/office/drawing/2014/main" id="{1F0AF789-A663-FAC7-5E78-DC65848FA76F}"/>
              </a:ext>
            </a:extLst>
          </p:cNvPr>
          <p:cNvSpPr txBox="1"/>
          <p:nvPr/>
        </p:nvSpPr>
        <p:spPr>
          <a:xfrm>
            <a:off x="5906752" y="6528674"/>
            <a:ext cx="4087337" cy="738664"/>
          </a:xfrm>
          <a:prstGeom prst="rect">
            <a:avLst/>
          </a:prstGeom>
          <a:noFill/>
        </p:spPr>
        <p:txBody>
          <a:bodyPr wrap="none" rtlCol="0">
            <a:spAutoFit/>
          </a:bodyPr>
          <a:lstStyle/>
          <a:p>
            <a:pPr marL="942975" lvl="1" indent="-428625">
              <a:buFont typeface="Calibri" panose="020F0502020204030204" pitchFamily="34" charset="0"/>
              <a:buChar char="₋"/>
            </a:pPr>
            <a:r>
              <a:rPr lang="en-US" sz="2100" dirty="0">
                <a:solidFill>
                  <a:srgbClr val="172852"/>
                </a:solidFill>
              </a:rPr>
              <a:t>574 units rehabbed/rebuilt</a:t>
            </a:r>
          </a:p>
          <a:p>
            <a:pPr marL="942975" lvl="1" indent="-428625">
              <a:buFont typeface="Calibri" panose="020F0502020204030204" pitchFamily="34" charset="0"/>
              <a:buChar char="₋"/>
            </a:pPr>
            <a:r>
              <a:rPr lang="en-US" sz="2100" dirty="0">
                <a:solidFill>
                  <a:srgbClr val="172852"/>
                </a:solidFill>
              </a:rPr>
              <a:t>$8,600 average per unit</a:t>
            </a:r>
            <a:endParaRPr lang="en-US" sz="2700" dirty="0">
              <a:solidFill>
                <a:srgbClr val="172852"/>
              </a:solidFill>
            </a:endParaRPr>
          </a:p>
        </p:txBody>
      </p:sp>
      <p:pic>
        <p:nvPicPr>
          <p:cNvPr id="10" name="Picture 9">
            <a:extLst>
              <a:ext uri="{FF2B5EF4-FFF2-40B4-BE49-F238E27FC236}">
                <a16:creationId xmlns:a16="http://schemas.microsoft.com/office/drawing/2014/main" id="{07F7D2C8-5248-9CB2-09C0-6497C5CC2DFF}"/>
              </a:ext>
            </a:extLst>
          </p:cNvPr>
          <p:cNvPicPr>
            <a:picLocks noChangeAspect="1"/>
          </p:cNvPicPr>
          <p:nvPr/>
        </p:nvPicPr>
        <p:blipFill>
          <a:blip r:embed="rId5"/>
          <a:stretch>
            <a:fillRect/>
          </a:stretch>
        </p:blipFill>
        <p:spPr>
          <a:xfrm>
            <a:off x="13723597" y="2741083"/>
            <a:ext cx="4115374" cy="3153215"/>
          </a:xfrm>
          <a:prstGeom prst="rect">
            <a:avLst/>
          </a:prstGeom>
        </p:spPr>
      </p:pic>
      <p:pic>
        <p:nvPicPr>
          <p:cNvPr id="12" name="Picture 11">
            <a:extLst>
              <a:ext uri="{FF2B5EF4-FFF2-40B4-BE49-F238E27FC236}">
                <a16:creationId xmlns:a16="http://schemas.microsoft.com/office/drawing/2014/main" id="{6F963E72-E1AF-2460-22D9-918541F2E710}"/>
              </a:ext>
            </a:extLst>
          </p:cNvPr>
          <p:cNvPicPr>
            <a:picLocks noChangeAspect="1"/>
          </p:cNvPicPr>
          <p:nvPr/>
        </p:nvPicPr>
        <p:blipFill>
          <a:blip r:embed="rId6"/>
          <a:stretch>
            <a:fillRect/>
          </a:stretch>
        </p:blipFill>
        <p:spPr>
          <a:xfrm>
            <a:off x="11097736" y="5570249"/>
            <a:ext cx="4096322" cy="2867425"/>
          </a:xfrm>
          <a:prstGeom prst="rect">
            <a:avLst/>
          </a:prstGeom>
        </p:spPr>
      </p:pic>
      <p:pic>
        <p:nvPicPr>
          <p:cNvPr id="15" name="Picture 14">
            <a:extLst>
              <a:ext uri="{FF2B5EF4-FFF2-40B4-BE49-F238E27FC236}">
                <a16:creationId xmlns:a16="http://schemas.microsoft.com/office/drawing/2014/main" id="{21680FBC-B9FE-652F-1C77-1BE63B9C4AB1}"/>
              </a:ext>
            </a:extLst>
          </p:cNvPr>
          <p:cNvPicPr>
            <a:picLocks noChangeAspect="1"/>
          </p:cNvPicPr>
          <p:nvPr/>
        </p:nvPicPr>
        <p:blipFill>
          <a:blip r:embed="rId7"/>
          <a:stretch>
            <a:fillRect/>
          </a:stretch>
        </p:blipFill>
        <p:spPr>
          <a:xfrm>
            <a:off x="13922639" y="6399530"/>
            <a:ext cx="4096322" cy="2676899"/>
          </a:xfrm>
          <a:prstGeom prst="rect">
            <a:avLst/>
          </a:prstGeom>
        </p:spPr>
      </p:pic>
      <p:sp>
        <p:nvSpPr>
          <p:cNvPr id="11" name="TextBox 10">
            <a:extLst>
              <a:ext uri="{FF2B5EF4-FFF2-40B4-BE49-F238E27FC236}">
                <a16:creationId xmlns:a16="http://schemas.microsoft.com/office/drawing/2014/main" id="{B83F7ACE-1E0D-CA61-2ABD-78BFB8449D37}"/>
              </a:ext>
            </a:extLst>
          </p:cNvPr>
          <p:cNvSpPr txBox="1"/>
          <p:nvPr/>
        </p:nvSpPr>
        <p:spPr>
          <a:xfrm>
            <a:off x="904711" y="2237011"/>
            <a:ext cx="12818885" cy="769441"/>
          </a:xfrm>
          <a:prstGeom prst="rect">
            <a:avLst/>
          </a:prstGeom>
          <a:noFill/>
        </p:spPr>
        <p:txBody>
          <a:bodyPr wrap="square">
            <a:spAutoFit/>
          </a:bodyPr>
          <a:lstStyle/>
          <a:p>
            <a:r>
              <a:rPr lang="en-US" sz="4400" b="1" u="sng" dirty="0">
                <a:solidFill>
                  <a:schemeClr val="bg1"/>
                </a:solidFill>
              </a:rPr>
              <a:t>SINGLE FAMILY HOMEOWNERSHIP DEVELOPMENT</a:t>
            </a:r>
            <a:endParaRPr lang="en-US" sz="4400" b="1" u="sng" dirty="0">
              <a:solidFill>
                <a:srgbClr val="FF0000"/>
              </a:solidFill>
            </a:endParaRPr>
          </a:p>
        </p:txBody>
      </p:sp>
    </p:spTree>
    <p:extLst>
      <p:ext uri="{BB962C8B-B14F-4D97-AF65-F5344CB8AC3E}">
        <p14:creationId xmlns:p14="http://schemas.microsoft.com/office/powerpoint/2010/main" val="411573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851466"/>
            <a:ext cx="18288000" cy="2435534"/>
            <a:chOff x="0" y="0"/>
            <a:chExt cx="4816593" cy="641458"/>
          </a:xfrm>
        </p:grpSpPr>
        <p:sp>
          <p:nvSpPr>
            <p:cNvPr id="3" name="Freeform 3"/>
            <p:cNvSpPr/>
            <p:nvPr/>
          </p:nvSpPr>
          <p:spPr>
            <a:xfrm>
              <a:off x="0" y="0"/>
              <a:ext cx="4816592" cy="641458"/>
            </a:xfrm>
            <a:custGeom>
              <a:avLst/>
              <a:gdLst/>
              <a:ahLst/>
              <a:cxnLst/>
              <a:rect l="l" t="t" r="r" b="b"/>
              <a:pathLst>
                <a:path w="4816592" h="641458">
                  <a:moveTo>
                    <a:pt x="0" y="0"/>
                  </a:moveTo>
                  <a:lnTo>
                    <a:pt x="4816592" y="0"/>
                  </a:lnTo>
                  <a:lnTo>
                    <a:pt x="4816592" y="641458"/>
                  </a:lnTo>
                  <a:lnTo>
                    <a:pt x="0" y="641458"/>
                  </a:lnTo>
                  <a:close/>
                </a:path>
              </a:pathLst>
            </a:custGeom>
            <a:solidFill>
              <a:srgbClr val="172852"/>
            </a:solidFill>
          </p:spPr>
          <p:txBody>
            <a:bodyPr/>
            <a:lstStyle/>
            <a:p>
              <a:endParaRPr lang="en-US"/>
            </a:p>
          </p:txBody>
        </p:sp>
        <p:sp>
          <p:nvSpPr>
            <p:cNvPr id="4" name="TextBox 4"/>
            <p:cNvSpPr txBox="1"/>
            <p:nvPr/>
          </p:nvSpPr>
          <p:spPr>
            <a:xfrm>
              <a:off x="0" y="0"/>
              <a:ext cx="4816593" cy="641458"/>
            </a:xfrm>
            <a:prstGeom prst="rect">
              <a:avLst/>
            </a:prstGeom>
          </p:spPr>
          <p:txBody>
            <a:bodyPr lIns="50800" tIns="50800" rIns="50800" bIns="50800" rtlCol="0" anchor="ctr"/>
            <a:lstStyle/>
            <a:p>
              <a:pPr algn="ctr">
                <a:lnSpc>
                  <a:spcPts val="2480"/>
                </a:lnSpc>
              </a:pPr>
              <a:endParaRPr/>
            </a:p>
          </p:txBody>
        </p:sp>
      </p:grpSp>
      <p:grpSp>
        <p:nvGrpSpPr>
          <p:cNvPr id="5" name="Group 5"/>
          <p:cNvGrpSpPr/>
          <p:nvPr/>
        </p:nvGrpSpPr>
        <p:grpSpPr>
          <a:xfrm>
            <a:off x="739456" y="564935"/>
            <a:ext cx="7183352" cy="9605942"/>
            <a:chOff x="0" y="0"/>
            <a:chExt cx="9577802" cy="12807923"/>
          </a:xfrm>
        </p:grpSpPr>
        <p:sp>
          <p:nvSpPr>
            <p:cNvPr id="6" name="AutoShape 6"/>
            <p:cNvSpPr/>
            <p:nvPr/>
          </p:nvSpPr>
          <p:spPr>
            <a:xfrm>
              <a:off x="0" y="0"/>
              <a:ext cx="9577802" cy="12807923"/>
            </a:xfrm>
            <a:prstGeom prst="rect">
              <a:avLst/>
            </a:prstGeom>
            <a:solidFill>
              <a:srgbClr val="D0A874"/>
            </a:solidFill>
          </p:spPr>
          <p:txBody>
            <a:bodyPr/>
            <a:lstStyle/>
            <a:p>
              <a:endParaRPr lang="en-US"/>
            </a:p>
          </p:txBody>
        </p:sp>
      </p:grpSp>
      <p:grpSp>
        <p:nvGrpSpPr>
          <p:cNvPr id="7" name="Group 7"/>
          <p:cNvGrpSpPr/>
          <p:nvPr/>
        </p:nvGrpSpPr>
        <p:grpSpPr>
          <a:xfrm>
            <a:off x="891248" y="826832"/>
            <a:ext cx="6879768" cy="9082147"/>
            <a:chOff x="0" y="0"/>
            <a:chExt cx="9173024" cy="12109529"/>
          </a:xfrm>
        </p:grpSpPr>
        <p:pic>
          <p:nvPicPr>
            <p:cNvPr id="8" name="Picture 8"/>
            <p:cNvPicPr>
              <a:picLocks noChangeAspect="1"/>
            </p:cNvPicPr>
            <p:nvPr/>
          </p:nvPicPr>
          <p:blipFill>
            <a:blip r:embed="rId3"/>
            <a:srcRect l="26148" r="26148"/>
            <a:stretch>
              <a:fillRect/>
            </a:stretch>
          </p:blipFill>
          <p:spPr>
            <a:xfrm>
              <a:off x="0" y="0"/>
              <a:ext cx="9173024" cy="12109529"/>
            </a:xfrm>
            <a:prstGeom prst="rect">
              <a:avLst/>
            </a:prstGeom>
          </p:spPr>
        </p:pic>
      </p:grpSp>
      <p:sp>
        <p:nvSpPr>
          <p:cNvPr id="9" name="Freeform 9"/>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4"/>
            <a:stretch>
              <a:fillRect l="-16652" r="-14904"/>
            </a:stretch>
          </a:blipFill>
        </p:spPr>
        <p:txBody>
          <a:bodyPr/>
          <a:lstStyle/>
          <a:p>
            <a:endParaRPr lang="en-US"/>
          </a:p>
        </p:txBody>
      </p:sp>
      <p:sp>
        <p:nvSpPr>
          <p:cNvPr id="10" name="TextBox 10"/>
          <p:cNvSpPr txBox="1"/>
          <p:nvPr/>
        </p:nvSpPr>
        <p:spPr>
          <a:xfrm>
            <a:off x="8458200" y="480954"/>
            <a:ext cx="8410408" cy="1923604"/>
          </a:xfrm>
          <a:prstGeom prst="rect">
            <a:avLst/>
          </a:prstGeom>
        </p:spPr>
        <p:txBody>
          <a:bodyPr lIns="0" tIns="0" rIns="0" bIns="0" rtlCol="0" anchor="t">
            <a:spAutoFit/>
          </a:bodyPr>
          <a:lstStyle/>
          <a:p>
            <a:pPr algn="l">
              <a:lnSpc>
                <a:spcPts val="4950"/>
              </a:lnSpc>
            </a:pPr>
            <a:r>
              <a:rPr lang="en-US" sz="4500" b="1" dirty="0">
                <a:solidFill>
                  <a:srgbClr val="172852"/>
                </a:solidFill>
                <a:latin typeface="Montserrat Bold"/>
                <a:ea typeface="Montserrat Bold"/>
                <a:cs typeface="Montserrat Bold"/>
                <a:sym typeface="Montserrat Bold"/>
              </a:rPr>
              <a:t>IN ACTION – WALLIS STREET PROJECT</a:t>
            </a:r>
          </a:p>
          <a:p>
            <a:pPr algn="l">
              <a:lnSpc>
                <a:spcPts val="4950"/>
              </a:lnSpc>
            </a:pPr>
            <a:endParaRPr lang="en-US" sz="4500" b="1" dirty="0">
              <a:solidFill>
                <a:srgbClr val="172852"/>
              </a:solidFill>
              <a:latin typeface="Montserrat Bold"/>
              <a:ea typeface="Montserrat Bold"/>
              <a:cs typeface="Montserrat Bold"/>
              <a:sym typeface="Montserrat Bold"/>
            </a:endParaRPr>
          </a:p>
        </p:txBody>
      </p:sp>
      <p:sp>
        <p:nvSpPr>
          <p:cNvPr id="11" name="TextBox 11"/>
          <p:cNvSpPr txBox="1"/>
          <p:nvPr/>
        </p:nvSpPr>
        <p:spPr>
          <a:xfrm>
            <a:off x="8459525" y="1790700"/>
            <a:ext cx="8951744" cy="6310254"/>
          </a:xfrm>
          <a:prstGeom prst="rect">
            <a:avLst/>
          </a:prstGeom>
        </p:spPr>
        <p:txBody>
          <a:bodyPr wrap="square" lIns="0" tIns="0" rIns="0" bIns="0" rtlCol="0" anchor="t">
            <a:spAutoFit/>
          </a:bodyPr>
          <a:lstStyle/>
          <a:p>
            <a:pPr algn="l">
              <a:lnSpc>
                <a:spcPts val="2588"/>
              </a:lnSpc>
            </a:pPr>
            <a:r>
              <a:rPr lang="en-US" sz="1848" dirty="0">
                <a:solidFill>
                  <a:srgbClr val="172852"/>
                </a:solidFill>
                <a:latin typeface="Montserrat"/>
                <a:ea typeface="Montserrat"/>
                <a:cs typeface="Montserrat"/>
                <a:sym typeface="Montserrat"/>
              </a:rPr>
              <a:t>The Wallis Street project aims to offer affordable housing solutions in the vibrant heart of Tallahassee’s South City. This initiative focuses on creating a single-family pocket neighborhood catering to the "missing middle" demographic.</a:t>
            </a:r>
          </a:p>
          <a:p>
            <a:pPr algn="l">
              <a:lnSpc>
                <a:spcPts val="2588"/>
              </a:lnSpc>
            </a:pPr>
            <a:endParaRPr lang="en-US" sz="1848" dirty="0">
              <a:solidFill>
                <a:srgbClr val="172852"/>
              </a:solidFill>
              <a:latin typeface="Montserrat"/>
              <a:ea typeface="Montserrat"/>
              <a:cs typeface="Montserrat"/>
              <a:sym typeface="Montserrat"/>
            </a:endParaRPr>
          </a:p>
          <a:p>
            <a:pPr algn="l">
              <a:lnSpc>
                <a:spcPts val="2588"/>
              </a:lnSpc>
            </a:pPr>
            <a:r>
              <a:rPr lang="en-US" sz="1848" dirty="0">
                <a:solidFill>
                  <a:srgbClr val="172852"/>
                </a:solidFill>
                <a:latin typeface="Montserrat"/>
                <a:ea typeface="Montserrat"/>
                <a:cs typeface="Montserrat"/>
                <a:sym typeface="Montserrat"/>
              </a:rPr>
              <a:t>Up to 24 units, including 1-, 2-, and 3-bedroom units and accessory dwelling units.</a:t>
            </a:r>
          </a:p>
          <a:p>
            <a:pPr algn="l">
              <a:lnSpc>
                <a:spcPts val="2588"/>
              </a:lnSpc>
            </a:pPr>
            <a:endParaRPr lang="en-US" sz="1848" dirty="0">
              <a:solidFill>
                <a:srgbClr val="172852"/>
              </a:solidFill>
              <a:latin typeface="Montserrat"/>
              <a:ea typeface="Montserrat"/>
              <a:cs typeface="Montserrat"/>
              <a:sym typeface="Montserrat"/>
            </a:endParaRPr>
          </a:p>
          <a:p>
            <a:pPr algn="l">
              <a:lnSpc>
                <a:spcPts val="2588"/>
              </a:lnSpc>
            </a:pPr>
            <a:r>
              <a:rPr lang="en-US" sz="1848" dirty="0">
                <a:solidFill>
                  <a:srgbClr val="172852"/>
                </a:solidFill>
                <a:latin typeface="Montserrat"/>
                <a:ea typeface="Montserrat"/>
                <a:cs typeface="Montserrat"/>
                <a:sym typeface="Montserrat"/>
              </a:rPr>
              <a:t>Public-Private Partnership with CRA, County, City and CLT will include benefits such as: </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Fee Waivers</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Reduction/Modification of land use requirements</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City CDBG/HOME Funding</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DPA for buyers</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Surplus land donation</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Private Equity</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County SHIP Funding</a:t>
            </a:r>
          </a:p>
          <a:p>
            <a:pPr marL="399176" lvl="1" indent="-199588" algn="l">
              <a:lnSpc>
                <a:spcPts val="2588"/>
              </a:lnSpc>
              <a:buFont typeface="Arial"/>
              <a:buChar char="•"/>
            </a:pPr>
            <a:r>
              <a:rPr lang="en-US" sz="1848" dirty="0">
                <a:solidFill>
                  <a:srgbClr val="172852"/>
                </a:solidFill>
                <a:latin typeface="Montserrat"/>
                <a:ea typeface="Montserrat"/>
                <a:cs typeface="Montserrat"/>
                <a:sym typeface="Montserrat"/>
              </a:rPr>
              <a:t>CRA Funding</a:t>
            </a:r>
          </a:p>
          <a:p>
            <a:pPr algn="l">
              <a:lnSpc>
                <a:spcPts val="2588"/>
              </a:lnSpc>
            </a:pPr>
            <a:endParaRPr lang="en-US" sz="1848" dirty="0">
              <a:solidFill>
                <a:srgbClr val="172852"/>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65653"/>
            <a:ext cx="18288000" cy="3274414"/>
            <a:chOff x="0" y="0"/>
            <a:chExt cx="4816593" cy="862397"/>
          </a:xfrm>
        </p:grpSpPr>
        <p:sp>
          <p:nvSpPr>
            <p:cNvPr id="3" name="Freeform 3"/>
            <p:cNvSpPr/>
            <p:nvPr/>
          </p:nvSpPr>
          <p:spPr>
            <a:xfrm>
              <a:off x="0" y="0"/>
              <a:ext cx="4816592" cy="862397"/>
            </a:xfrm>
            <a:custGeom>
              <a:avLst/>
              <a:gdLst/>
              <a:ahLst/>
              <a:cxnLst/>
              <a:rect l="l" t="t" r="r" b="b"/>
              <a:pathLst>
                <a:path w="4816592" h="862397">
                  <a:moveTo>
                    <a:pt x="0" y="0"/>
                  </a:moveTo>
                  <a:lnTo>
                    <a:pt x="4816592" y="0"/>
                  </a:lnTo>
                  <a:lnTo>
                    <a:pt x="4816592" y="862397"/>
                  </a:lnTo>
                  <a:lnTo>
                    <a:pt x="0" y="862397"/>
                  </a:lnTo>
                  <a:close/>
                </a:path>
              </a:pathLst>
            </a:custGeom>
            <a:solidFill>
              <a:srgbClr val="172852"/>
            </a:solidFill>
          </p:spPr>
          <p:txBody>
            <a:bodyPr/>
            <a:lstStyle/>
            <a:p>
              <a:endParaRPr lang="en-US"/>
            </a:p>
          </p:txBody>
        </p:sp>
        <p:sp>
          <p:nvSpPr>
            <p:cNvPr id="4" name="TextBox 4"/>
            <p:cNvSpPr txBox="1"/>
            <p:nvPr/>
          </p:nvSpPr>
          <p:spPr>
            <a:xfrm>
              <a:off x="0" y="0"/>
              <a:ext cx="4816593" cy="862397"/>
            </a:xfrm>
            <a:prstGeom prst="rect">
              <a:avLst/>
            </a:prstGeom>
          </p:spPr>
          <p:txBody>
            <a:bodyPr lIns="50800" tIns="50800" rIns="50800" bIns="50800" rtlCol="0" anchor="ctr"/>
            <a:lstStyle/>
            <a:p>
              <a:pPr algn="ctr">
                <a:lnSpc>
                  <a:spcPts val="2480"/>
                </a:lnSpc>
              </a:pPr>
              <a:endParaRPr/>
            </a:p>
          </p:txBody>
        </p:sp>
      </p:grpSp>
      <p:grpSp>
        <p:nvGrpSpPr>
          <p:cNvPr id="5" name="Group 5"/>
          <p:cNvGrpSpPr/>
          <p:nvPr/>
        </p:nvGrpSpPr>
        <p:grpSpPr>
          <a:xfrm>
            <a:off x="365041" y="1028700"/>
            <a:ext cx="9121189" cy="9258300"/>
            <a:chOff x="0" y="0"/>
            <a:chExt cx="12161586" cy="12344400"/>
          </a:xfrm>
        </p:grpSpPr>
        <p:sp>
          <p:nvSpPr>
            <p:cNvPr id="6" name="AutoShape 6"/>
            <p:cNvSpPr/>
            <p:nvPr/>
          </p:nvSpPr>
          <p:spPr>
            <a:xfrm>
              <a:off x="0" y="0"/>
              <a:ext cx="12161586" cy="12344400"/>
            </a:xfrm>
            <a:prstGeom prst="rect">
              <a:avLst/>
            </a:prstGeom>
            <a:solidFill>
              <a:srgbClr val="D0A874"/>
            </a:solidFill>
          </p:spPr>
          <p:txBody>
            <a:bodyPr/>
            <a:lstStyle/>
            <a:p>
              <a:endParaRPr lang="en-US"/>
            </a:p>
          </p:txBody>
        </p:sp>
      </p:grpSp>
      <p:grpSp>
        <p:nvGrpSpPr>
          <p:cNvPr id="7" name="Group 7"/>
          <p:cNvGrpSpPr/>
          <p:nvPr/>
        </p:nvGrpSpPr>
        <p:grpSpPr>
          <a:xfrm>
            <a:off x="488053" y="1204853"/>
            <a:ext cx="8870810" cy="9082147"/>
            <a:chOff x="0" y="0"/>
            <a:chExt cx="11827746" cy="12109529"/>
          </a:xfrm>
        </p:grpSpPr>
        <p:pic>
          <p:nvPicPr>
            <p:cNvPr id="8" name="Picture 8"/>
            <p:cNvPicPr>
              <a:picLocks noChangeAspect="1"/>
            </p:cNvPicPr>
            <p:nvPr/>
          </p:nvPicPr>
          <p:blipFill>
            <a:blip r:embed="rId3"/>
            <a:srcRect l="30241" r="14763"/>
            <a:stretch>
              <a:fillRect/>
            </a:stretch>
          </p:blipFill>
          <p:spPr>
            <a:xfrm>
              <a:off x="0" y="0"/>
              <a:ext cx="11827746" cy="12109529"/>
            </a:xfrm>
            <a:prstGeom prst="rect">
              <a:avLst/>
            </a:prstGeom>
          </p:spPr>
        </p:pic>
      </p:grpSp>
      <p:sp>
        <p:nvSpPr>
          <p:cNvPr id="9" name="AutoShape 9"/>
          <p:cNvSpPr/>
          <p:nvPr/>
        </p:nvSpPr>
        <p:spPr>
          <a:xfrm>
            <a:off x="602048" y="8701877"/>
            <a:ext cx="2156838" cy="1433024"/>
          </a:xfrm>
          <a:prstGeom prst="rect">
            <a:avLst/>
          </a:prstGeom>
          <a:solidFill>
            <a:srgbClr val="D0A874"/>
          </a:solidFill>
        </p:spPr>
        <p:txBody>
          <a:bodyPr/>
          <a:lstStyle/>
          <a:p>
            <a:endParaRPr lang="en-US"/>
          </a:p>
        </p:txBody>
      </p:sp>
      <p:sp>
        <p:nvSpPr>
          <p:cNvPr id="11" name="TextBox 11"/>
          <p:cNvSpPr txBox="1"/>
          <p:nvPr/>
        </p:nvSpPr>
        <p:spPr>
          <a:xfrm>
            <a:off x="9753600" y="1059543"/>
            <a:ext cx="6220833" cy="749244"/>
          </a:xfrm>
          <a:prstGeom prst="rect">
            <a:avLst/>
          </a:prstGeom>
        </p:spPr>
        <p:txBody>
          <a:bodyPr lIns="0" tIns="0" rIns="0" bIns="0" rtlCol="0" anchor="t">
            <a:spAutoFit/>
          </a:bodyPr>
          <a:lstStyle/>
          <a:p>
            <a:pPr algn="l">
              <a:lnSpc>
                <a:spcPts val="2975"/>
              </a:lnSpc>
            </a:pPr>
            <a:r>
              <a:rPr lang="en-US" sz="2399" b="1" dirty="0">
                <a:solidFill>
                  <a:srgbClr val="D0A874"/>
                </a:solidFill>
                <a:latin typeface="Montserrat Bold"/>
                <a:ea typeface="Montserrat Bold"/>
                <a:cs typeface="Montserrat Bold"/>
                <a:sym typeface="Montserrat Bold"/>
              </a:rPr>
              <a:t>IN ACTION – WALLIS STREET PROJECT</a:t>
            </a:r>
          </a:p>
          <a:p>
            <a:pPr algn="l">
              <a:lnSpc>
                <a:spcPts val="2975"/>
              </a:lnSpc>
            </a:pPr>
            <a:endParaRPr lang="en-US" sz="2399" b="1" dirty="0">
              <a:solidFill>
                <a:srgbClr val="D0A874"/>
              </a:solidFill>
              <a:latin typeface="Montserrat Bold"/>
              <a:ea typeface="Montserrat Bold"/>
              <a:cs typeface="Montserrat Bold"/>
              <a:sym typeface="Montserrat Bold"/>
            </a:endParaRPr>
          </a:p>
        </p:txBody>
      </p:sp>
      <p:sp>
        <p:nvSpPr>
          <p:cNvPr id="12" name="TextBox 12"/>
          <p:cNvSpPr txBox="1"/>
          <p:nvPr/>
        </p:nvSpPr>
        <p:spPr>
          <a:xfrm>
            <a:off x="9481875" y="1808787"/>
            <a:ext cx="8441084" cy="5552033"/>
          </a:xfrm>
          <a:prstGeom prst="rect">
            <a:avLst/>
          </a:prstGeom>
        </p:spPr>
        <p:txBody>
          <a:bodyPr wrap="square" lIns="0" tIns="0" rIns="0" bIns="0" rtlCol="0" anchor="t">
            <a:spAutoFit/>
          </a:bodyPr>
          <a:lstStyle/>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2010 - City of Tallahassee used Neighborhood Stabilization Program funds to purchase multiple lots on one street</a:t>
            </a: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2022 - Lots donated to the CLT</a:t>
            </a: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2023 - Planning began</a:t>
            </a: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2024 – CDBG funds used for engineering, planning, architect</a:t>
            </a:r>
          </a:p>
          <a:p>
            <a:pPr marL="453395" lvl="1" indent="-226697" algn="l">
              <a:lnSpc>
                <a:spcPts val="2940"/>
              </a:lnSpc>
              <a:buFont typeface="Arial"/>
              <a:buChar char="•"/>
            </a:pPr>
            <a:r>
              <a:rPr lang="en-US" sz="2100" dirty="0">
                <a:solidFill>
                  <a:srgbClr val="172852"/>
                </a:solidFill>
                <a:latin typeface="Montserrat"/>
                <a:ea typeface="Montserrat"/>
                <a:cs typeface="Montserrat"/>
                <a:sym typeface="Montserrat"/>
              </a:rPr>
              <a:t>2025 – CLT awarded funds to begin infrastructure construction</a:t>
            </a:r>
          </a:p>
          <a:p>
            <a:pPr marL="453395" lvl="1" indent="-226697" algn="l">
              <a:lnSpc>
                <a:spcPts val="2940"/>
              </a:lnSpc>
              <a:buFont typeface="Arial"/>
              <a:buChar char="•"/>
            </a:pPr>
            <a:endParaRPr lang="en-US" sz="2100" dirty="0">
              <a:solidFill>
                <a:srgbClr val="172852"/>
              </a:solidFill>
              <a:latin typeface="Montserrat"/>
              <a:ea typeface="Montserrat"/>
              <a:cs typeface="Montserrat"/>
              <a:sym typeface="Montserrat"/>
            </a:endParaRPr>
          </a:p>
          <a:p>
            <a:pPr marL="226698" lvl="1" algn="ctr">
              <a:lnSpc>
                <a:spcPts val="2940"/>
              </a:lnSpc>
            </a:pPr>
            <a:r>
              <a:rPr lang="en-US" sz="2100" dirty="0">
                <a:solidFill>
                  <a:srgbClr val="172852"/>
                </a:solidFill>
                <a:latin typeface="Montserrat"/>
                <a:ea typeface="Montserrat"/>
                <a:cs typeface="Montserrat"/>
                <a:sym typeface="Montserrat"/>
              </a:rPr>
              <a:t>Once complete, will include green space for residents</a:t>
            </a:r>
          </a:p>
          <a:p>
            <a:pPr marL="226698" lvl="1" algn="ctr">
              <a:lnSpc>
                <a:spcPts val="2940"/>
              </a:lnSpc>
            </a:pPr>
            <a:endParaRPr lang="en-US" sz="2100" dirty="0">
              <a:solidFill>
                <a:schemeClr val="accent1">
                  <a:lumMod val="50000"/>
                </a:schemeClr>
              </a:solidFill>
              <a:latin typeface="Montserrat"/>
              <a:ea typeface="Montserrat"/>
              <a:cs typeface="Montserrat"/>
              <a:sym typeface="Montserrat"/>
            </a:endParaRPr>
          </a:p>
          <a:p>
            <a:pPr marL="226698" lvl="1" algn="ctr">
              <a:lnSpc>
                <a:spcPts val="2940"/>
              </a:lnSpc>
            </a:pPr>
            <a:r>
              <a:rPr lang="en-US" sz="2100" dirty="0">
                <a:solidFill>
                  <a:schemeClr val="accent1">
                    <a:lumMod val="50000"/>
                  </a:schemeClr>
                </a:solidFill>
                <a:latin typeface="Montserrat"/>
                <a:ea typeface="Montserrat"/>
                <a:cs typeface="Montserrat"/>
                <a:sym typeface="Montserrat"/>
              </a:rPr>
              <a:t>Situated 2 blocks from new South City Transit Center and new Southside City Park</a:t>
            </a:r>
          </a:p>
          <a:p>
            <a:pPr indent="-230502">
              <a:lnSpc>
                <a:spcPts val="2940"/>
              </a:lnSpc>
              <a:buFont typeface="Arial"/>
              <a:buChar char="•"/>
            </a:pPr>
            <a:endParaRPr lang="en-US" sz="2100" dirty="0">
              <a:solidFill>
                <a:srgbClr val="172852"/>
              </a:solidFill>
              <a:latin typeface="Montserrat"/>
              <a:ea typeface="Montserrat"/>
              <a:cs typeface="Montserrat"/>
              <a:sym typeface="Montserrat"/>
            </a:endParaRPr>
          </a:p>
          <a:p>
            <a:pPr algn="l">
              <a:lnSpc>
                <a:spcPts val="2940"/>
              </a:lnSpc>
            </a:pPr>
            <a:endParaRPr lang="en-US" sz="2100" dirty="0">
              <a:solidFill>
                <a:srgbClr val="172852"/>
              </a:solidFill>
              <a:latin typeface="Montserrat"/>
              <a:ea typeface="Montserrat"/>
              <a:cs typeface="Montserrat"/>
              <a:sym typeface="Montserrat"/>
            </a:endParaRPr>
          </a:p>
        </p:txBody>
      </p:sp>
      <p:sp>
        <p:nvSpPr>
          <p:cNvPr id="13" name="TextBox 13"/>
          <p:cNvSpPr txBox="1"/>
          <p:nvPr/>
        </p:nvSpPr>
        <p:spPr>
          <a:xfrm>
            <a:off x="755422" y="9098349"/>
            <a:ext cx="4302704" cy="668655"/>
          </a:xfrm>
          <a:prstGeom prst="rect">
            <a:avLst/>
          </a:prstGeom>
        </p:spPr>
        <p:txBody>
          <a:bodyPr lIns="0" tIns="0" rIns="0" bIns="0" rtlCol="0" anchor="t">
            <a:spAutoFit/>
          </a:bodyPr>
          <a:lstStyle/>
          <a:p>
            <a:pPr algn="l">
              <a:lnSpc>
                <a:spcPts val="2640"/>
              </a:lnSpc>
            </a:pPr>
            <a:r>
              <a:rPr lang="en-US" sz="2400" b="1">
                <a:solidFill>
                  <a:srgbClr val="172852"/>
                </a:solidFill>
                <a:latin typeface="Montserrat Bold"/>
                <a:ea typeface="Montserrat Bold"/>
                <a:cs typeface="Montserrat Bold"/>
                <a:sym typeface="Montserrat Bold"/>
              </a:rPr>
              <a:t>THE </a:t>
            </a:r>
          </a:p>
          <a:p>
            <a:pPr algn="l">
              <a:lnSpc>
                <a:spcPts val="2640"/>
              </a:lnSpc>
            </a:pPr>
            <a:r>
              <a:rPr lang="en-US" sz="2400" b="1">
                <a:solidFill>
                  <a:srgbClr val="172852"/>
                </a:solidFill>
                <a:latin typeface="Montserrat Bold"/>
                <a:ea typeface="Montserrat Bold"/>
                <a:cs typeface="Montserrat Bold"/>
                <a:sym typeface="Montserrat Bold"/>
              </a:rPr>
              <a:t>WAKULLA</a:t>
            </a:r>
          </a:p>
        </p:txBody>
      </p:sp>
      <p:sp>
        <p:nvSpPr>
          <p:cNvPr id="14" name="Freeform 9">
            <a:extLst>
              <a:ext uri="{FF2B5EF4-FFF2-40B4-BE49-F238E27FC236}">
                <a16:creationId xmlns:a16="http://schemas.microsoft.com/office/drawing/2014/main" id="{BC5C7FA0-5F39-5211-B3B8-6BD2B63AEDFE}"/>
              </a:ext>
            </a:extLst>
          </p:cNvPr>
          <p:cNvSpPr/>
          <p:nvPr/>
        </p:nvSpPr>
        <p:spPr>
          <a:xfrm>
            <a:off x="16534539" y="9258300"/>
            <a:ext cx="1753461" cy="912577"/>
          </a:xfrm>
          <a:custGeom>
            <a:avLst/>
            <a:gdLst/>
            <a:ahLst/>
            <a:cxnLst/>
            <a:rect l="l" t="t" r="r" b="b"/>
            <a:pathLst>
              <a:path w="1753461" h="912577">
                <a:moveTo>
                  <a:pt x="0" y="0"/>
                </a:moveTo>
                <a:lnTo>
                  <a:pt x="1753461" y="0"/>
                </a:lnTo>
                <a:lnTo>
                  <a:pt x="1753461" y="912577"/>
                </a:lnTo>
                <a:lnTo>
                  <a:pt x="0" y="912577"/>
                </a:lnTo>
                <a:lnTo>
                  <a:pt x="0" y="0"/>
                </a:lnTo>
                <a:close/>
              </a:path>
            </a:pathLst>
          </a:custGeom>
          <a:blipFill>
            <a:blip r:embed="rId4"/>
            <a:stretch>
              <a:fillRect l="-16652" r="-14904"/>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7db843-574b-48be-b11d-5c328c597889">
      <Terms xmlns="http://schemas.microsoft.com/office/infopath/2007/PartnerControls"/>
    </lcf76f155ced4ddcb4097134ff3c332f>
    <TaxCatchAll xmlns="8faaad48-acea-4b79-98fb-6c6387a32931" xsi:nil="true"/>
    <SharedWithUsers xmlns="8faaad48-acea-4b79-98fb-6c6387a32931">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515E5E9960944196C62C646E6F13DC" ma:contentTypeVersion="14" ma:contentTypeDescription="Create a new document." ma:contentTypeScope="" ma:versionID="0a0a93c476fb3ca78624c95d1fc75005">
  <xsd:schema xmlns:xsd="http://www.w3.org/2001/XMLSchema" xmlns:xs="http://www.w3.org/2001/XMLSchema" xmlns:p="http://schemas.microsoft.com/office/2006/metadata/properties" xmlns:ns2="2f7db843-574b-48be-b11d-5c328c597889" xmlns:ns3="8faaad48-acea-4b79-98fb-6c6387a32931" targetNamespace="http://schemas.microsoft.com/office/2006/metadata/properties" ma:root="true" ma:fieldsID="50d26c3577cd7480053017f29193ded4" ns2:_="" ns3:_="">
    <xsd:import namespace="2f7db843-574b-48be-b11d-5c328c597889"/>
    <xsd:import namespace="8faaad48-acea-4b79-98fb-6c6387a329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db843-574b-48be-b11d-5c328c597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df946d5-c49f-41f0-92f5-de1e49f674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aaad48-acea-4b79-98fb-6c6387a3293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a9006-2b40-446c-8d1d-61a7a290506f}" ma:internalName="TaxCatchAll" ma:showField="CatchAllData" ma:web="8faaad48-acea-4b79-98fb-6c6387a3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0E7E2-9848-48B9-B794-F9DF7E87796B}">
  <ds:schemaRefs>
    <ds:schemaRef ds:uri="http://schemas.microsoft.com/sharepoint/v3/contenttype/forms"/>
  </ds:schemaRefs>
</ds:datastoreItem>
</file>

<file path=customXml/itemProps2.xml><?xml version="1.0" encoding="utf-8"?>
<ds:datastoreItem xmlns:ds="http://schemas.openxmlformats.org/officeDocument/2006/customXml" ds:itemID="{6FC1E3A0-E423-49A4-8F6B-D7520B4624B3}">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terms/"/>
    <ds:schemaRef ds:uri="8faaad48-acea-4b79-98fb-6c6387a32931"/>
    <ds:schemaRef ds:uri="http://purl.org/dc/elements/1.1/"/>
    <ds:schemaRef ds:uri="http://schemas.microsoft.com/office/infopath/2007/PartnerControls"/>
    <ds:schemaRef ds:uri="2f7db843-574b-48be-b11d-5c328c597889"/>
    <ds:schemaRef ds:uri="http://schemas.microsoft.com/office/2006/metadata/properties"/>
  </ds:schemaRefs>
</ds:datastoreItem>
</file>

<file path=customXml/itemProps3.xml><?xml version="1.0" encoding="utf-8"?>
<ds:datastoreItem xmlns:ds="http://schemas.openxmlformats.org/officeDocument/2006/customXml" ds:itemID="{6CFC6FE5-A91F-4701-A69E-DAE6C68AD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7db843-574b-48be-b11d-5c328c597889"/>
    <ds:schemaRef ds:uri="8faaad48-acea-4b79-98fb-6c6387a3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988</TotalTime>
  <Words>808</Words>
  <Application>Microsoft Office PowerPoint</Application>
  <PresentationFormat>Custom</PresentationFormat>
  <Paragraphs>123</Paragraphs>
  <Slides>11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Calibri</vt:lpstr>
      <vt:lpstr>Futura 3</vt:lpstr>
      <vt:lpstr>Aptos</vt:lpstr>
      <vt:lpstr>Montserrat Bold</vt:lpstr>
      <vt:lpstr>Futura 2</vt:lpstr>
      <vt:lpstr>Georgia Pro Cond</vt:lpstr>
      <vt:lpstr>Futura 1</vt:lpstr>
      <vt:lpstr>Arial</vt:lpstr>
      <vt:lpstr>Montserrat</vt:lpstr>
      <vt:lpstr>Office Theme</vt:lpstr>
      <vt:lpstr>PowerPoint Presentation</vt:lpstr>
      <vt:lpstr>PowerPoint Presentation</vt:lpstr>
      <vt:lpstr>PowerPoint Presentation</vt:lpstr>
      <vt:lpstr>PowerPoint Presentation</vt:lpstr>
      <vt:lpstr>PowerPoint Presentation</vt:lpstr>
      <vt:lpstr>…producing new affordable units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Perpetuity:  Partnering with the CLT</dc:title>
  <dc:creator>Webster, Kyrsteen</dc:creator>
  <cp:lastModifiedBy>Amison, Jean</cp:lastModifiedBy>
  <cp:revision>4</cp:revision>
  <cp:lastPrinted>2026-01-20T17:39:43Z</cp:lastPrinted>
  <dcterms:created xsi:type="dcterms:W3CDTF">2006-08-16T00:00:00Z</dcterms:created>
  <dcterms:modified xsi:type="dcterms:W3CDTF">2026-01-28T16:30:03Z</dcterms:modified>
  <dc:identifier>DAGv-0wLtbo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0x010100B0515E5E9960944196C62C646E6F13DC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